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2.xml" ContentType="application/vnd.openxmlformats-officedocument.drawingml.chartshapes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3.xml" ContentType="application/vnd.openxmlformats-officedocument.drawingml.chartshapes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302" r:id="rId3"/>
    <p:sldId id="305" r:id="rId4"/>
    <p:sldId id="336" r:id="rId5"/>
    <p:sldId id="306" r:id="rId6"/>
    <p:sldId id="307" r:id="rId7"/>
    <p:sldId id="308" r:id="rId8"/>
    <p:sldId id="345" r:id="rId9"/>
    <p:sldId id="344" r:id="rId10"/>
    <p:sldId id="310" r:id="rId11"/>
    <p:sldId id="311" r:id="rId12"/>
    <p:sldId id="327" r:id="rId13"/>
    <p:sldId id="315" r:id="rId14"/>
    <p:sldId id="314" r:id="rId15"/>
    <p:sldId id="316" r:id="rId16"/>
    <p:sldId id="346" r:id="rId17"/>
    <p:sldId id="294" r:id="rId18"/>
    <p:sldId id="317" r:id="rId19"/>
    <p:sldId id="318" r:id="rId20"/>
    <p:sldId id="341" r:id="rId21"/>
    <p:sldId id="320" r:id="rId22"/>
    <p:sldId id="323" r:id="rId23"/>
    <p:sldId id="321" r:id="rId24"/>
    <p:sldId id="339" r:id="rId2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1A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63" autoAdjust="0"/>
    <p:restoredTop sz="94628" autoAdjust="0"/>
  </p:normalViewPr>
  <p:slideViewPr>
    <p:cSldViewPr>
      <p:cViewPr>
        <p:scale>
          <a:sx n="70" d="100"/>
          <a:sy n="70" d="100"/>
        </p:scale>
        <p:origin x="-1140" y="-8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9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Libro1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Libro1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Libro1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E51A4C"/>
            </a:solidFill>
            <a:ln>
              <a:solidFill>
                <a:schemeClr val="tx1"/>
              </a:solidFill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</c:spPr>
          <c:invertIfNegative val="0"/>
          <c:dPt>
            <c:idx val="0"/>
            <c:invertIfNegative val="0"/>
            <c:bubble3D val="0"/>
            <c:spPr>
              <a:solidFill>
                <a:srgbClr val="E51A4C"/>
              </a:solidFill>
              <a:ln>
                <a:noFill/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</c:spPr>
          </c:dPt>
          <c:dPt>
            <c:idx val="1"/>
            <c:invertIfNegative val="0"/>
            <c:bubble3D val="0"/>
            <c:spPr>
              <a:solidFill>
                <a:srgbClr val="E51A4C"/>
              </a:solidFill>
              <a:ln>
                <a:noFill/>
              </a:ln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</c:spPr>
          </c:dPt>
          <c:val>
            <c:numRef>
              <c:f>Hoja1!$A$1:$A$2</c:f>
              <c:numCache>
                <c:formatCode>#,##0</c:formatCode>
                <c:ptCount val="2"/>
                <c:pt idx="0">
                  <c:v>8206375740</c:v>
                </c:pt>
                <c:pt idx="1">
                  <c:v>8420148970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83044608"/>
        <c:axId val="94154752"/>
      </c:barChart>
      <c:catAx>
        <c:axId val="83044608"/>
        <c:scaling>
          <c:orientation val="minMax"/>
        </c:scaling>
        <c:delete val="1"/>
        <c:axPos val="b"/>
        <c:majorTickMark val="none"/>
        <c:minorTickMark val="none"/>
        <c:tickLblPos val="nextTo"/>
        <c:crossAx val="94154752"/>
        <c:crosses val="autoZero"/>
        <c:auto val="1"/>
        <c:lblAlgn val="ctr"/>
        <c:lblOffset val="100"/>
        <c:noMultiLvlLbl val="0"/>
      </c:catAx>
      <c:valAx>
        <c:axId val="94154752"/>
        <c:scaling>
          <c:orientation val="minMax"/>
          <c:max val="8500000000"/>
          <c:min val="7000000000"/>
        </c:scaling>
        <c:delete val="0"/>
        <c:axPos val="l"/>
        <c:majorGridlines/>
        <c:numFmt formatCode="#,##0" sourceLinked="1"/>
        <c:majorTickMark val="none"/>
        <c:minorTickMark val="none"/>
        <c:tickLblPos val="nextTo"/>
        <c:spPr>
          <a:ln w="9525">
            <a:noFill/>
          </a:ln>
        </c:spPr>
        <c:crossAx val="83044608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9.3493368212207804E-3"/>
                <c:y val="9.3077688321778498E-2"/>
              </c:manualLayout>
            </c:layout>
          </c:dispUnitsLbl>
        </c:dispUnits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773717284721453"/>
          <c:y val="9.4383360336264946E-2"/>
          <c:w val="0.86195276769182527"/>
          <c:h val="0.8476715463220572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dPt>
          <c:dPt>
            <c:idx val="1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accent3">
                    <a:lumMod val="60000"/>
                    <a:lumOff val="40000"/>
                  </a:schemeClr>
                </a:solidFill>
              </a:ln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4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600" b="1" dirty="0" err="1" smtClean="0"/>
                      <a:t>Impuestos</a:t>
                    </a:r>
                    <a:r>
                      <a:rPr lang="en-US" sz="1600" b="1" baseline="0" dirty="0" smtClean="0"/>
                      <a:t> y </a:t>
                    </a:r>
                    <a:r>
                      <a:rPr lang="en-US" sz="1600" b="1" baseline="0" dirty="0" err="1" smtClean="0"/>
                      <a:t>tasas</a:t>
                    </a:r>
                    <a:endParaRPr lang="en-US" sz="1600" b="1" dirty="0" smtClean="0"/>
                  </a:p>
                  <a:p>
                    <a:r>
                      <a:rPr lang="en-US" sz="1600" b="1" dirty="0" smtClean="0"/>
                      <a:t>47,1%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600" b="1" dirty="0" err="1" smtClean="0"/>
                      <a:t>Transferencias</a:t>
                    </a:r>
                    <a:r>
                      <a:rPr lang="en-US" sz="1600" b="1" dirty="0" smtClean="0"/>
                      <a:t> </a:t>
                    </a:r>
                    <a:r>
                      <a:rPr lang="en-US" sz="1600" b="1" dirty="0" err="1" smtClean="0"/>
                      <a:t>corrientes</a:t>
                    </a:r>
                    <a:r>
                      <a:rPr lang="en-US" sz="1600" b="1" dirty="0" smtClean="0"/>
                      <a:t> y de capital</a:t>
                    </a:r>
                  </a:p>
                  <a:p>
                    <a:r>
                      <a:rPr lang="en-US" sz="1600" b="1" dirty="0" smtClean="0"/>
                      <a:t>32,1%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600" b="1" dirty="0" err="1" smtClean="0"/>
                      <a:t>Ingresos</a:t>
                    </a:r>
                    <a:r>
                      <a:rPr lang="en-US" sz="1600" b="1" dirty="0" smtClean="0"/>
                      <a:t> </a:t>
                    </a:r>
                    <a:r>
                      <a:rPr lang="en-US" sz="1600" b="1" dirty="0" err="1" smtClean="0"/>
                      <a:t>patrimoniales</a:t>
                    </a:r>
                    <a:endParaRPr lang="en-US" sz="1600" b="1" dirty="0" smtClean="0"/>
                  </a:p>
                  <a:p>
                    <a:r>
                      <a:rPr lang="en-US" sz="1600" b="1" dirty="0" smtClean="0"/>
                      <a:t>0,1%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4.3362504330959534E-2"/>
                  <c:y val="-0.16198567036458889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 err="1" smtClean="0"/>
                      <a:t>Enajenación</a:t>
                    </a:r>
                    <a:r>
                      <a:rPr lang="en-US" sz="1600" b="1" dirty="0" smtClean="0"/>
                      <a:t> de </a:t>
                    </a:r>
                    <a:r>
                      <a:rPr lang="en-US" sz="1600" b="1" dirty="0" err="1" smtClean="0"/>
                      <a:t>inversiones</a:t>
                    </a:r>
                    <a:r>
                      <a:rPr lang="en-US" sz="1600" b="1" dirty="0" smtClean="0"/>
                      <a:t> </a:t>
                    </a:r>
                    <a:r>
                      <a:rPr lang="en-US" sz="1600" b="1" dirty="0" err="1" smtClean="0"/>
                      <a:t>reales</a:t>
                    </a:r>
                    <a:endParaRPr lang="en-US" sz="1600" b="1" dirty="0" smtClean="0"/>
                  </a:p>
                  <a:p>
                    <a:r>
                      <a:rPr lang="en-US" sz="1600" b="1" dirty="0" smtClean="0"/>
                      <a:t>0,2%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z="1600" b="1" dirty="0" err="1" smtClean="0"/>
                      <a:t>Activos</a:t>
                    </a:r>
                    <a:r>
                      <a:rPr lang="en-US" sz="1600" b="1" dirty="0" smtClean="0"/>
                      <a:t> y </a:t>
                    </a:r>
                    <a:r>
                      <a:rPr lang="en-US" sz="1600" b="1" dirty="0" err="1" smtClean="0"/>
                      <a:t>pasivos</a:t>
                    </a:r>
                    <a:r>
                      <a:rPr lang="en-US" sz="1600" b="1" baseline="0" dirty="0" smtClean="0"/>
                      <a:t> </a:t>
                    </a:r>
                    <a:r>
                      <a:rPr lang="en-US" sz="1600" b="1" baseline="0" dirty="0" err="1" smtClean="0"/>
                      <a:t>financieros</a:t>
                    </a:r>
                    <a:endParaRPr lang="en-US" sz="1600" b="1" dirty="0" smtClean="0"/>
                  </a:p>
                  <a:p>
                    <a:r>
                      <a:rPr lang="en-US" sz="1600" b="1" dirty="0" smtClean="0"/>
                      <a:t>20,5%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es-E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Hoja1!$A$1:$A$5</c:f>
              <c:numCache>
                <c:formatCode>#,##0</c:formatCode>
                <c:ptCount val="5"/>
                <c:pt idx="0">
                  <c:v>3961159480</c:v>
                </c:pt>
                <c:pt idx="1">
                  <c:v>2702521950</c:v>
                </c:pt>
                <c:pt idx="2">
                  <c:v>31726970</c:v>
                </c:pt>
                <c:pt idx="3">
                  <c:v>35327670</c:v>
                </c:pt>
                <c:pt idx="4">
                  <c:v>1729412900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6550192210423265E-2"/>
          <c:y val="9.4979274603291336E-2"/>
          <c:w val="0.91999158590107444"/>
          <c:h val="0.90502072539670864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c:spPr>
          </c:dPt>
          <c:dPt>
            <c:idx val="1"/>
            <c:bubble3D val="0"/>
            <c:spPr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</c:dPt>
          <c:dPt>
            <c:idx val="2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c:spPr>
          </c:dPt>
          <c:dPt>
            <c:idx val="3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rgbClr val="002060"/>
                </a:solidFill>
              </a:ln>
            </c:spPr>
          </c:dPt>
          <c:dPt>
            <c:idx val="4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c:spPr>
          </c:dPt>
          <c:dPt>
            <c:idx val="5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dPt>
          <c:dPt>
            <c:idx val="6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c:spPr>
          </c:dPt>
          <c:dPt>
            <c:idx val="7"/>
            <c:bubble3D val="0"/>
            <c:spPr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c:spPr>
          </c:dPt>
          <c:dPt>
            <c:idx val="8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0.13504873846380067"/>
                  <c:y val="6.2101863486216716E-4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Servicios</a:t>
                    </a:r>
                    <a:r>
                      <a:rPr lang="en-US" baseline="0" dirty="0" smtClean="0"/>
                      <a:t> de </a:t>
                    </a:r>
                    <a:r>
                      <a:rPr lang="en-US" baseline="0" dirty="0" err="1" smtClean="0"/>
                      <a:t>carácter</a:t>
                    </a:r>
                    <a:r>
                      <a:rPr lang="en-US" baseline="0" dirty="0" smtClean="0"/>
                      <a:t> general</a:t>
                    </a:r>
                    <a:endParaRPr lang="en-US" dirty="0" smtClean="0"/>
                  </a:p>
                  <a:p>
                    <a:r>
                      <a:rPr lang="en-US" dirty="0" smtClean="0"/>
                      <a:t>1,9%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847838236905899"/>
                  <c:y val="-5.4217371778722554E-3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Servicios</a:t>
                    </a:r>
                    <a:r>
                      <a:rPr lang="en-US" baseline="0" dirty="0" smtClean="0"/>
                      <a:t> </a:t>
                    </a:r>
                    <a:r>
                      <a:rPr lang="en-US" baseline="0" dirty="0" err="1" smtClean="0"/>
                      <a:t>Sociales</a:t>
                    </a:r>
                    <a:endParaRPr lang="en-US" dirty="0" smtClean="0"/>
                  </a:p>
                  <a:p>
                    <a:r>
                      <a:rPr lang="en-US" dirty="0" smtClean="0"/>
                      <a:t>9,8%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err="1" smtClean="0"/>
                      <a:t>Sanidad</a:t>
                    </a:r>
                    <a:endParaRPr lang="en-US" dirty="0" smtClean="0"/>
                  </a:p>
                  <a:p>
                    <a:r>
                      <a:rPr lang="en-US" dirty="0" smtClean="0"/>
                      <a:t>37,7%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err="1" smtClean="0"/>
                      <a:t>Educación</a:t>
                    </a:r>
                    <a:r>
                      <a:rPr lang="en-US" dirty="0" smtClean="0"/>
                      <a:t>,</a:t>
                    </a:r>
                    <a:r>
                      <a:rPr lang="en-US" baseline="0" dirty="0" smtClean="0"/>
                      <a:t> </a:t>
                    </a:r>
                    <a:r>
                      <a:rPr lang="en-US" baseline="0" dirty="0" err="1" smtClean="0"/>
                      <a:t>Cultura</a:t>
                    </a:r>
                    <a:r>
                      <a:rPr lang="en-US" baseline="0" dirty="0" smtClean="0"/>
                      <a:t> y </a:t>
                    </a:r>
                    <a:r>
                      <a:rPr lang="en-US" baseline="0" dirty="0" err="1" smtClean="0"/>
                      <a:t>Deportes</a:t>
                    </a:r>
                    <a:endParaRPr lang="en-US" dirty="0" smtClean="0"/>
                  </a:p>
                  <a:p>
                    <a:r>
                      <a:rPr lang="en-US" dirty="0" smtClean="0"/>
                      <a:t>22,5%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err="1" smtClean="0"/>
                      <a:t>Agricultura</a:t>
                    </a:r>
                    <a:r>
                      <a:rPr lang="en-US" baseline="0" dirty="0" smtClean="0"/>
                      <a:t> y Medio </a:t>
                    </a:r>
                    <a:r>
                      <a:rPr lang="en-US" baseline="0" dirty="0" err="1" smtClean="0"/>
                      <a:t>Ambiente</a:t>
                    </a:r>
                    <a:endParaRPr lang="en-US" dirty="0" smtClean="0"/>
                  </a:p>
                  <a:p>
                    <a:r>
                      <a:rPr lang="en-US" dirty="0" smtClean="0"/>
                      <a:t>19,9%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0.22287232557933725"/>
                  <c:y val="9.8969832772884431E-2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Desarrollo</a:t>
                    </a:r>
                    <a:r>
                      <a:rPr lang="en-US" dirty="0" smtClean="0"/>
                      <a:t> </a:t>
                    </a:r>
                    <a:r>
                      <a:rPr lang="en-US" dirty="0" err="1" smtClean="0"/>
                      <a:t>Económico</a:t>
                    </a:r>
                    <a:r>
                      <a:rPr lang="en-US" baseline="0" dirty="0" smtClean="0"/>
                      <a:t> y </a:t>
                    </a:r>
                    <a:r>
                      <a:rPr lang="en-US" baseline="0" dirty="0" err="1" smtClean="0"/>
                      <a:t>Empleo</a:t>
                    </a:r>
                    <a:endParaRPr lang="en-US" dirty="0" smtClean="0"/>
                  </a:p>
                  <a:p>
                    <a:r>
                      <a:rPr lang="en-US" dirty="0" smtClean="0"/>
                      <a:t>3,6%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0.11066310043207352"/>
                  <c:y val="-1.4032087201578541E-3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Urbanismo</a:t>
                    </a:r>
                    <a:r>
                      <a:rPr lang="en-US" dirty="0" smtClean="0"/>
                      <a:t> e </a:t>
                    </a:r>
                    <a:r>
                      <a:rPr lang="en-US" dirty="0" err="1" smtClean="0"/>
                      <a:t>Insfraestruturas</a:t>
                    </a:r>
                    <a:endParaRPr lang="en-US" dirty="0" smtClean="0"/>
                  </a:p>
                  <a:p>
                    <a:r>
                      <a:rPr lang="en-US" dirty="0" smtClean="0"/>
                      <a:t>3,2%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2.4998723589362018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I+D+I y </a:t>
                    </a:r>
                    <a:r>
                      <a:rPr lang="en-US" dirty="0" err="1" smtClean="0"/>
                      <a:t>Nuevas</a:t>
                    </a:r>
                    <a:r>
                      <a:rPr lang="en-US" dirty="0" smtClean="0"/>
                      <a:t> </a:t>
                    </a:r>
                    <a:r>
                      <a:rPr lang="en-US" dirty="0" err="1" smtClean="0"/>
                      <a:t>Tecnologías</a:t>
                    </a:r>
                    <a:endParaRPr lang="en-US" dirty="0" smtClean="0"/>
                  </a:p>
                  <a:p>
                    <a:r>
                      <a:rPr lang="en-US" dirty="0" smtClean="0"/>
                      <a:t>1,4%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mtClean="0"/>
                      <a:t>Deuda Pública</a:t>
                    </a:r>
                  </a:p>
                  <a:p>
                    <a:r>
                      <a:rPr lang="en-US" smtClean="0"/>
                      <a:t>18%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es-E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Hoja1!$A$1:$A$9</c:f>
              <c:numCache>
                <c:formatCode>General</c:formatCode>
                <c:ptCount val="9"/>
                <c:pt idx="0">
                  <c:v>141.69999999999999</c:v>
                </c:pt>
                <c:pt idx="1">
                  <c:v>664.5</c:v>
                </c:pt>
                <c:pt idx="2" formatCode="#,##0.00">
                  <c:v>2599.9</c:v>
                </c:pt>
                <c:pt idx="3" formatCode="#,##0.00">
                  <c:v>1550.4</c:v>
                </c:pt>
                <c:pt idx="4" formatCode="#,##0.00">
                  <c:v>1372.4</c:v>
                </c:pt>
                <c:pt idx="5">
                  <c:v>245.8</c:v>
                </c:pt>
                <c:pt idx="6">
                  <c:v>223.9</c:v>
                </c:pt>
                <c:pt idx="7">
                  <c:v>101.9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7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9170575250092984E-3"/>
          <c:y val="0.13063166488904224"/>
          <c:w val="0.99808294247499074"/>
          <c:h val="0.83623172697228121"/>
        </c:manualLayout>
      </c:layout>
      <c:pie3DChart>
        <c:varyColors val="1"/>
        <c:ser>
          <c:idx val="0"/>
          <c:order val="0"/>
          <c:dPt>
            <c:idx val="1"/>
            <c:bubble3D val="0"/>
            <c:spPr>
              <a:solidFill>
                <a:schemeClr val="tx1"/>
              </a:solidFill>
            </c:spPr>
          </c:dPt>
          <c:dPt>
            <c:idx val="3"/>
            <c:bubble3D val="0"/>
            <c:explosion val="13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37,8%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22,5%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9,7%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Hoja1!$B$1:$B$4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8016769116020682E-2"/>
          <c:y val="9.7890837841514734E-3"/>
          <c:w val="0.66718326586900978"/>
          <c:h val="0.96884070238454501"/>
        </c:manualLayout>
      </c:layout>
      <c:doughnutChart>
        <c:varyColors val="1"/>
        <c:ser>
          <c:idx val="0"/>
          <c:order val="0"/>
          <c:spPr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E51A4C"/>
              </a:solidFill>
            </a:ln>
          </c:spPr>
          <c:explosion val="25"/>
          <c:dPt>
            <c:idx val="0"/>
            <c:bubble3D val="0"/>
            <c:explosion val="0"/>
            <c:spPr>
              <a:solidFill>
                <a:srgbClr val="E51A4C"/>
              </a:solidFill>
              <a:ln>
                <a:solidFill>
                  <a:srgbClr val="E51A4C"/>
                </a:solidFill>
              </a:ln>
            </c:spPr>
          </c:dPt>
          <c:dPt>
            <c:idx val="1"/>
            <c:bubble3D val="0"/>
            <c:explosion val="0"/>
            <c:spPr>
              <a:solidFill>
                <a:srgbClr val="E51A4C"/>
              </a:solidFill>
              <a:ln>
                <a:solidFill>
                  <a:srgbClr val="E51A4C"/>
                </a:solidFill>
              </a:ln>
            </c:spPr>
          </c:dPt>
          <c:dPt>
            <c:idx val="2"/>
            <c:bubble3D val="0"/>
            <c:explosion val="0"/>
            <c:spPr>
              <a:solidFill>
                <a:srgbClr val="E51A4C"/>
              </a:solidFill>
              <a:ln>
                <a:solidFill>
                  <a:srgbClr val="E51A4C"/>
                </a:solidFill>
              </a:ln>
            </c:spPr>
          </c:dPt>
          <c:dPt>
            <c:idx val="3"/>
            <c:bubble3D val="0"/>
            <c:explosion val="6"/>
            <c:spPr>
              <a:solidFill>
                <a:schemeClr val="bg1"/>
              </a:solidFill>
              <a:ln>
                <a:noFill/>
              </a:ln>
            </c:spPr>
          </c:dPt>
          <c:val>
            <c:numRef>
              <c:f>Hoja1!$A$1:$A$4</c:f>
              <c:numCache>
                <c:formatCode>#,##0.00</c:formatCode>
                <c:ptCount val="4"/>
                <c:pt idx="0">
                  <c:v>2599.9</c:v>
                </c:pt>
                <c:pt idx="1">
                  <c:v>1550.4</c:v>
                </c:pt>
                <c:pt idx="2" formatCode="General">
                  <c:v>664.5</c:v>
                </c:pt>
                <c:pt idx="3" formatCode="General">
                  <c:v>2085.9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bg1">
                  <a:lumMod val="75000"/>
                </a:schemeClr>
              </a:solidFill>
            </a:ln>
          </c:spPr>
          <c:invertIfNegative val="0"/>
          <c:val>
            <c:numRef>
              <c:f>Hoja1!$A$1:$A$2</c:f>
              <c:numCache>
                <c:formatCode>General</c:formatCode>
                <c:ptCount val="2"/>
                <c:pt idx="0">
                  <c:v>145</c:v>
                </c:pt>
                <c:pt idx="1">
                  <c:v>141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3418112"/>
        <c:axId val="102200064"/>
      </c:barChart>
      <c:catAx>
        <c:axId val="83418112"/>
        <c:scaling>
          <c:orientation val="minMax"/>
        </c:scaling>
        <c:delete val="1"/>
        <c:axPos val="b"/>
        <c:majorTickMark val="out"/>
        <c:minorTickMark val="none"/>
        <c:tickLblPos val="nextTo"/>
        <c:crossAx val="102200064"/>
        <c:crosses val="autoZero"/>
        <c:auto val="1"/>
        <c:lblAlgn val="ctr"/>
        <c:lblOffset val="100"/>
        <c:noMultiLvlLbl val="0"/>
      </c:catAx>
      <c:valAx>
        <c:axId val="102200064"/>
        <c:scaling>
          <c:orientation val="minMax"/>
          <c:max val="150"/>
          <c:min val="1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34181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7419453394067326E-2"/>
          <c:y val="3.985128195632584E-2"/>
          <c:w val="0.908040888975299"/>
          <c:h val="0.9420876950653907"/>
        </c:manualLayout>
      </c:layout>
      <c:pie3DChart>
        <c:varyColors val="1"/>
        <c:ser>
          <c:idx val="0"/>
          <c:order val="0"/>
          <c:spPr>
            <a:ln>
              <a:solidFill>
                <a:schemeClr val="accent3">
                  <a:lumMod val="75000"/>
                </a:schemeClr>
              </a:solidFill>
            </a:ln>
          </c:spPr>
          <c:dPt>
            <c:idx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c:spPr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dPt>
          <c:dPt>
            <c:idx val="2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dPt>
          <c:dPt>
            <c:idx val="3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dPt>
          <c:dPt>
            <c:idx val="4"/>
            <c:bubble3D val="0"/>
            <c:spPr>
              <a:solidFill>
                <a:schemeClr val="bg1"/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dPt>
          <c:dPt>
            <c:idx val="5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c:spPr>
          </c:dPt>
          <c:dPt>
            <c:idx val="6"/>
            <c:bubble3D val="0"/>
            <c:spPr>
              <a:solidFill>
                <a:schemeClr val="bg2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dPt>
          <c:dPt>
            <c:idx val="8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400" b="1" dirty="0" err="1" smtClean="0"/>
                      <a:t>Gastos</a:t>
                    </a:r>
                    <a:r>
                      <a:rPr lang="en-US" sz="1400" b="1" baseline="0" dirty="0" smtClean="0"/>
                      <a:t> de personal</a:t>
                    </a:r>
                  </a:p>
                  <a:p>
                    <a:r>
                      <a:rPr lang="en-US" dirty="0" smtClean="0"/>
                      <a:t>34,38%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8485913424149453"/>
                  <c:y val="-0.27826306336333001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dirty="0" err="1" smtClean="0"/>
                      <a:t>Gastos</a:t>
                    </a:r>
                    <a:r>
                      <a:rPr lang="en-US" sz="1400" b="1" dirty="0" smtClean="0"/>
                      <a:t> </a:t>
                    </a:r>
                    <a:r>
                      <a:rPr lang="en-US" sz="1400" b="1" dirty="0" err="1" smtClean="0"/>
                      <a:t>en</a:t>
                    </a:r>
                    <a:r>
                      <a:rPr lang="en-US" sz="1400" b="1" dirty="0" smtClean="0"/>
                      <a:t> </a:t>
                    </a:r>
                    <a:r>
                      <a:rPr lang="en-US" sz="1400" b="1" dirty="0" err="1" smtClean="0"/>
                      <a:t>bienes</a:t>
                    </a:r>
                    <a:r>
                      <a:rPr lang="en-US" sz="1400" b="1" dirty="0" smtClean="0"/>
                      <a:t> </a:t>
                    </a:r>
                    <a:r>
                      <a:rPr lang="en-US" sz="1400" b="1" dirty="0" err="1" smtClean="0"/>
                      <a:t>corrientes</a:t>
                    </a:r>
                    <a:r>
                      <a:rPr lang="en-US" sz="1400" b="1" dirty="0" smtClean="0"/>
                      <a:t> y </a:t>
                    </a:r>
                    <a:r>
                      <a:rPr lang="en-US" sz="1400" b="1" dirty="0" err="1" smtClean="0"/>
                      <a:t>servicios</a:t>
                    </a:r>
                    <a:endParaRPr lang="en-US" sz="1400" b="1" dirty="0" smtClean="0"/>
                  </a:p>
                  <a:p>
                    <a:r>
                      <a:rPr lang="en-US" sz="1400" b="1" dirty="0" smtClean="0"/>
                      <a:t>13,59%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400" b="1" dirty="0" err="1" smtClean="0"/>
                      <a:t>Gastos</a:t>
                    </a:r>
                    <a:r>
                      <a:rPr lang="en-US" sz="1400" b="1" dirty="0" smtClean="0"/>
                      <a:t> </a:t>
                    </a:r>
                    <a:r>
                      <a:rPr lang="en-US" sz="1400" b="1" dirty="0" err="1" smtClean="0"/>
                      <a:t>financieros</a:t>
                    </a:r>
                    <a:endParaRPr lang="en-US" sz="1400" b="1" dirty="0" smtClean="0"/>
                  </a:p>
                  <a:p>
                    <a:r>
                      <a:rPr lang="en-US" sz="1400" b="1" dirty="0" smtClean="0"/>
                      <a:t>2,63%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21203747126387668"/>
                  <c:y val="-0.21770189114789715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dirty="0" err="1" smtClean="0"/>
                      <a:t>Transferencias</a:t>
                    </a:r>
                    <a:r>
                      <a:rPr lang="en-US" sz="1400" b="1" dirty="0" smtClean="0"/>
                      <a:t> </a:t>
                    </a:r>
                    <a:r>
                      <a:rPr lang="en-US" sz="1400" b="1" dirty="0" err="1" smtClean="0"/>
                      <a:t>corrientes</a:t>
                    </a:r>
                    <a:endParaRPr lang="en-US" sz="1400" b="1" dirty="0" smtClean="0"/>
                  </a:p>
                  <a:p>
                    <a:r>
                      <a:rPr lang="en-US" sz="1400" b="1" dirty="0" smtClean="0"/>
                      <a:t>27,20%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7.7839908813550629E-3"/>
                  <c:y val="0.48912601531928551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dirty="0" err="1" smtClean="0"/>
                      <a:t>Fondo</a:t>
                    </a:r>
                    <a:r>
                      <a:rPr lang="en-US" sz="1400" b="1" dirty="0" smtClean="0"/>
                      <a:t> de</a:t>
                    </a:r>
                    <a:r>
                      <a:rPr lang="en-US" sz="1400" b="1" baseline="0" dirty="0" smtClean="0"/>
                      <a:t> </a:t>
                    </a:r>
                    <a:r>
                      <a:rPr lang="en-US" sz="1400" b="1" baseline="0" dirty="0" err="1" smtClean="0"/>
                      <a:t>contingencia</a:t>
                    </a:r>
                    <a:r>
                      <a:rPr lang="en-US" sz="1400" b="1" baseline="0" dirty="0" smtClean="0"/>
                      <a:t> y </a:t>
                    </a:r>
                    <a:r>
                      <a:rPr lang="en-US" sz="1400" b="1" baseline="0" dirty="0" err="1" smtClean="0"/>
                      <a:t>otros</a:t>
                    </a:r>
                    <a:r>
                      <a:rPr lang="en-US" sz="1400" b="1" baseline="0" dirty="0" smtClean="0"/>
                      <a:t> </a:t>
                    </a:r>
                    <a:r>
                      <a:rPr lang="en-US" sz="1400" b="1" baseline="0" dirty="0" err="1" smtClean="0"/>
                      <a:t>imprevistos</a:t>
                    </a:r>
                    <a:r>
                      <a:rPr lang="en-US" sz="1400" b="1" baseline="0" dirty="0" smtClean="0"/>
                      <a:t> </a:t>
                    </a:r>
                  </a:p>
                  <a:p>
                    <a:r>
                      <a:rPr lang="en-US" sz="1400" b="1" baseline="0" dirty="0" smtClean="0"/>
                      <a:t>0,019%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z="1400" b="1" dirty="0" err="1" smtClean="0"/>
                      <a:t>Inversiones</a:t>
                    </a:r>
                    <a:r>
                      <a:rPr lang="en-US" sz="1400" b="1" dirty="0" smtClean="0"/>
                      <a:t> </a:t>
                    </a:r>
                    <a:r>
                      <a:rPr lang="en-US" sz="1400" b="1" dirty="0" err="1" smtClean="0"/>
                      <a:t>Reales</a:t>
                    </a:r>
                    <a:endParaRPr lang="en-US" sz="1400" b="1" dirty="0" smtClean="0"/>
                  </a:p>
                  <a:p>
                    <a:r>
                      <a:rPr lang="en-US" sz="1400" b="1" dirty="0" smtClean="0"/>
                      <a:t>1,87%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z="1400" b="1" dirty="0" err="1" smtClean="0"/>
                      <a:t>Transferencias</a:t>
                    </a:r>
                    <a:r>
                      <a:rPr lang="en-US" sz="1400" b="1" baseline="0" dirty="0" smtClean="0"/>
                      <a:t> de capital</a:t>
                    </a:r>
                  </a:p>
                  <a:p>
                    <a:r>
                      <a:rPr lang="en-US" sz="1400" b="1" dirty="0" smtClean="0"/>
                      <a:t>4,77%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0.17023455727141429"/>
                  <c:y val="-0.15546613647866286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dirty="0" err="1" smtClean="0"/>
                      <a:t>Activos</a:t>
                    </a:r>
                    <a:r>
                      <a:rPr lang="en-US" sz="1400" b="1" baseline="0" dirty="0" smtClean="0"/>
                      <a:t> </a:t>
                    </a:r>
                    <a:r>
                      <a:rPr lang="en-US" sz="1400" b="1" baseline="0" dirty="0" err="1" smtClean="0"/>
                      <a:t>financieros</a:t>
                    </a:r>
                    <a:r>
                      <a:rPr lang="en-US" sz="1400" b="1" baseline="0" dirty="0" smtClean="0"/>
                      <a:t> 0,04%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z="1400" b="1" dirty="0" err="1" smtClean="0"/>
                      <a:t>Pasivos</a:t>
                    </a:r>
                    <a:r>
                      <a:rPr lang="en-US" sz="1400" b="1" dirty="0" smtClean="0"/>
                      <a:t> </a:t>
                    </a:r>
                    <a:r>
                      <a:rPr lang="en-US" sz="1400" b="1" dirty="0" err="1" smtClean="0"/>
                      <a:t>financieros</a:t>
                    </a:r>
                    <a:endParaRPr lang="en-US" sz="1400" b="1" dirty="0" smtClean="0"/>
                  </a:p>
                  <a:p>
                    <a:r>
                      <a:rPr lang="en-US" sz="1400" b="1" dirty="0" smtClean="0"/>
                      <a:t>15,46%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Hoja1!$F$1:$F$9</c:f>
              <c:numCache>
                <c:formatCode>#,##0.00</c:formatCode>
                <c:ptCount val="9"/>
                <c:pt idx="0" formatCode="#,##0">
                  <c:v>2895</c:v>
                </c:pt>
                <c:pt idx="1">
                  <c:v>1144.7</c:v>
                </c:pt>
                <c:pt idx="2" formatCode="General">
                  <c:v>221.8</c:v>
                </c:pt>
                <c:pt idx="3">
                  <c:v>2290.6999999999998</c:v>
                </c:pt>
                <c:pt idx="4" formatCode="General">
                  <c:v>25</c:v>
                </c:pt>
                <c:pt idx="5" formatCode="General">
                  <c:v>157.69999999999999</c:v>
                </c:pt>
                <c:pt idx="6" formatCode="General">
                  <c:v>402.4</c:v>
                </c:pt>
                <c:pt idx="7" formatCode="General">
                  <c:v>60</c:v>
                </c:pt>
                <c:pt idx="8">
                  <c:v>1302.5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6635917395080359E-2"/>
          <c:y val="0.17649948854777889"/>
          <c:w val="0.83327838125512932"/>
          <c:h val="0.81926706742392452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c:spPr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5">
                    <a:lumMod val="50000"/>
                  </a:schemeClr>
                </a:solidFill>
              </a:ln>
            </c:spPr>
          </c:dPt>
          <c:dPt>
            <c:idx val="2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rgbClr val="002060"/>
                </a:solidFill>
              </a:ln>
            </c:spPr>
          </c:dPt>
          <c:dPt>
            <c:idx val="3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dPt>
          <c:dPt>
            <c:idx val="4"/>
            <c:bubble3D val="0"/>
            <c:spPr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c:spPr>
          </c:dPt>
          <c:dPt>
            <c:idx val="5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c:spPr>
          </c:dPt>
          <c:dPt>
            <c:idx val="6"/>
            <c:bubble3D val="0"/>
            <c:spPr>
              <a:solidFill>
                <a:schemeClr val="bg1"/>
              </a:solidFill>
              <a:ln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7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c:spPr>
          </c:dPt>
          <c:dPt>
            <c:idx val="8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9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</c:dPt>
          <c:dPt>
            <c:idx val="1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err="1" smtClean="0"/>
                      <a:t>Sescam</a:t>
                    </a:r>
                    <a:endParaRPr lang="en-US" dirty="0" smtClean="0"/>
                  </a:p>
                  <a:p>
                    <a:r>
                      <a:rPr lang="en-US" dirty="0" smtClean="0"/>
                      <a:t>37%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err="1" smtClean="0"/>
                      <a:t>Educación</a:t>
                    </a:r>
                    <a:r>
                      <a:rPr lang="en-US" dirty="0" smtClean="0"/>
                      <a:t>, </a:t>
                    </a:r>
                    <a:r>
                      <a:rPr lang="en-US" dirty="0" err="1" smtClean="0"/>
                      <a:t>Cultura</a:t>
                    </a:r>
                    <a:r>
                      <a:rPr lang="en-US" dirty="0" smtClean="0"/>
                      <a:t> y </a:t>
                    </a:r>
                    <a:r>
                      <a:rPr lang="en-US" dirty="0" err="1" smtClean="0"/>
                      <a:t>Deportes</a:t>
                    </a:r>
                    <a:endParaRPr lang="en-US" dirty="0" smtClean="0"/>
                  </a:p>
                  <a:p>
                    <a:r>
                      <a:rPr lang="en-US" dirty="0" smtClean="0"/>
                      <a:t>22,7%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6.8986838657855598E-2"/>
                  <c:y val="-7.0117139113214221E-3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Agricultura</a:t>
                    </a:r>
                    <a:r>
                      <a:rPr lang="en-US" dirty="0" smtClean="0"/>
                      <a:t>, Medio </a:t>
                    </a:r>
                    <a:r>
                      <a:rPr lang="en-US" dirty="0" err="1" smtClean="0"/>
                      <a:t>Ambiente</a:t>
                    </a:r>
                    <a:r>
                      <a:rPr lang="en-US" dirty="0" smtClean="0"/>
                      <a:t> y </a:t>
                    </a:r>
                    <a:r>
                      <a:rPr lang="en-US" dirty="0" err="1" smtClean="0"/>
                      <a:t>Desarrollo</a:t>
                    </a:r>
                    <a:r>
                      <a:rPr lang="en-US" baseline="0" dirty="0" smtClean="0"/>
                      <a:t> Rural</a:t>
                    </a:r>
                    <a:endParaRPr lang="en-US" dirty="0" smtClean="0"/>
                  </a:p>
                  <a:p>
                    <a:r>
                      <a:rPr lang="en-US" dirty="0" smtClean="0"/>
                      <a:t>19,9%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5.761292353418318E-2"/>
                  <c:y val="9.5535245521003051E-2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Bienestar</a:t>
                    </a:r>
                    <a:r>
                      <a:rPr lang="en-US" dirty="0" smtClean="0"/>
                      <a:t> Social</a:t>
                    </a:r>
                  </a:p>
                  <a:p>
                    <a:r>
                      <a:rPr lang="en-US" dirty="0" smtClean="0"/>
                      <a:t>9,4%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0.15237703576544065"/>
                  <c:y val="1.138041034266501E-2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Economía</a:t>
                    </a:r>
                    <a:r>
                      <a:rPr lang="en-US" dirty="0" smtClean="0"/>
                      <a:t>, </a:t>
                    </a:r>
                    <a:r>
                      <a:rPr lang="en-US" dirty="0" err="1" smtClean="0"/>
                      <a:t>Empresas</a:t>
                    </a:r>
                    <a:r>
                      <a:rPr lang="en-US" dirty="0" smtClean="0"/>
                      <a:t> y </a:t>
                    </a:r>
                    <a:r>
                      <a:rPr lang="en-US" dirty="0" err="1" smtClean="0"/>
                      <a:t>Empleo</a:t>
                    </a:r>
                    <a:endParaRPr lang="en-US" dirty="0" smtClean="0"/>
                  </a:p>
                  <a:p>
                    <a:r>
                      <a:rPr lang="en-US" dirty="0" smtClean="0"/>
                      <a:t>3,6%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9.3222094199808148E-2"/>
                  <c:y val="-3.6714849029836572E-2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Fomento</a:t>
                    </a:r>
                    <a:endParaRPr lang="en-US" dirty="0" smtClean="0"/>
                  </a:p>
                  <a:p>
                    <a:r>
                      <a:rPr lang="en-US" dirty="0" smtClean="0"/>
                      <a:t>3,4%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0.12375133348385424"/>
                  <c:y val="-0.14401529090540607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Sanidad</a:t>
                    </a:r>
                    <a:endParaRPr lang="en-US" dirty="0" smtClean="0"/>
                  </a:p>
                  <a:p>
                    <a:r>
                      <a:rPr lang="en-US" dirty="0" smtClean="0"/>
                      <a:t>1,2%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6.3278139346524223E-2"/>
                  <c:y val="-4.317263148151989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Hacienda y AA.</a:t>
                    </a:r>
                    <a:r>
                      <a:rPr lang="en-US" baseline="0" dirty="0" smtClean="0"/>
                      <a:t>PP.</a:t>
                    </a:r>
                  </a:p>
                  <a:p>
                    <a:r>
                      <a:rPr lang="en-US" dirty="0" smtClean="0"/>
                      <a:t>1,1%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0.18509338269463488"/>
                  <c:y val="-0.13943057255520253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Presidencia</a:t>
                    </a:r>
                    <a:endParaRPr lang="en-US" dirty="0" smtClean="0"/>
                  </a:p>
                  <a:p>
                    <a:r>
                      <a:rPr lang="en-US" dirty="0" smtClean="0"/>
                      <a:t>0,7%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0.36682124925187526"/>
                  <c:y val="-9.1854744377616107E-2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Instituto</a:t>
                    </a:r>
                    <a:r>
                      <a:rPr lang="en-US" baseline="0" dirty="0" smtClean="0"/>
                      <a:t> de la </a:t>
                    </a:r>
                    <a:r>
                      <a:rPr lang="en-US" baseline="0" dirty="0" err="1" smtClean="0"/>
                      <a:t>Mujer</a:t>
                    </a:r>
                    <a:endParaRPr lang="en-US" dirty="0" smtClean="0"/>
                  </a:p>
                  <a:p>
                    <a:r>
                      <a:rPr lang="en-US" dirty="0" smtClean="0"/>
                      <a:t>0,2%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0.39536646465804876"/>
                  <c:y val="7.027800340542601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Resto </a:t>
                    </a:r>
                    <a:r>
                      <a:rPr lang="en-US" dirty="0" err="1" smtClean="0"/>
                      <a:t>secciones</a:t>
                    </a:r>
                    <a:endParaRPr lang="en-US" dirty="0" smtClean="0"/>
                  </a:p>
                  <a:p>
                    <a:r>
                      <a:rPr lang="en-US" dirty="0" smtClean="0"/>
                      <a:t>0,8%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es-E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Hoja1!$A$1:$A$11</c:f>
              <c:numCache>
                <c:formatCode>#,##0.00</c:formatCode>
                <c:ptCount val="11"/>
                <c:pt idx="0">
                  <c:v>2552.6999999999998</c:v>
                </c:pt>
                <c:pt idx="1">
                  <c:v>1562.4</c:v>
                </c:pt>
                <c:pt idx="2">
                  <c:v>1378.7</c:v>
                </c:pt>
                <c:pt idx="3" formatCode="General">
                  <c:v>642.4</c:v>
                </c:pt>
                <c:pt idx="4" formatCode="General">
                  <c:v>245.6</c:v>
                </c:pt>
                <c:pt idx="5" formatCode="General">
                  <c:v>233.9</c:v>
                </c:pt>
                <c:pt idx="6" formatCode="General">
                  <c:v>83</c:v>
                </c:pt>
                <c:pt idx="7" formatCode="General">
                  <c:v>77.099999999999994</c:v>
                </c:pt>
                <c:pt idx="8" formatCode="General">
                  <c:v>54.5</c:v>
                </c:pt>
                <c:pt idx="9" formatCode="General">
                  <c:v>16.600000000000001</c:v>
                </c:pt>
                <c:pt idx="10">
                  <c:v>56.8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598862642169729"/>
          <c:y val="3.2175154488972249E-2"/>
          <c:w val="0.80345581802274713"/>
          <c:h val="0.90388232043273664"/>
        </c:manualLayout>
      </c:layout>
      <c:bar3DChart>
        <c:barDir val="col"/>
        <c:grouping val="standard"/>
        <c:varyColors val="0"/>
        <c:ser>
          <c:idx val="0"/>
          <c:order val="0"/>
          <c:spPr>
            <a:solidFill>
              <a:schemeClr val="bg1">
                <a:lumMod val="85000"/>
              </a:schemeClr>
            </a:solidFill>
            <a:ln w="28575">
              <a:solidFill>
                <a:schemeClr val="accent2">
                  <a:lumMod val="20000"/>
                  <a:lumOff val="80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2.5000000000000001E-2"/>
                  <c:y val="-1.3292750322375362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smtClean="0"/>
                      <a:t>16,7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777777777777776E-2"/>
                  <c:y val="-1.3292750322375362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smtClean="0"/>
                      <a:t>31,0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333333333333333E-2"/>
                  <c:y val="-1.8609850451325505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smtClean="0"/>
                      <a:t>15,3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Hoja1!$A$1:$A$3</c:f>
              <c:numCache>
                <c:formatCode>#,##0.00</c:formatCode>
                <c:ptCount val="3"/>
                <c:pt idx="0">
                  <c:v>16781485.77</c:v>
                </c:pt>
                <c:pt idx="1">
                  <c:v>31060110</c:v>
                </c:pt>
                <c:pt idx="2" formatCode="#,##0">
                  <c:v>15327670</c:v>
                </c:pt>
              </c:numCache>
            </c:numRef>
          </c:val>
        </c:ser>
        <c:ser>
          <c:idx val="1"/>
          <c:order val="1"/>
          <c:invertIfNegative val="0"/>
          <c:val>
            <c:numRef>
              <c:f>Hoja1!$B$1:$B$3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02284672"/>
        <c:axId val="102290560"/>
        <c:axId val="102116864"/>
      </c:bar3DChart>
      <c:catAx>
        <c:axId val="102284672"/>
        <c:scaling>
          <c:orientation val="minMax"/>
        </c:scaling>
        <c:delete val="1"/>
        <c:axPos val="b"/>
        <c:majorTickMark val="none"/>
        <c:minorTickMark val="none"/>
        <c:tickLblPos val="nextTo"/>
        <c:crossAx val="102290560"/>
        <c:crosses val="autoZero"/>
        <c:auto val="1"/>
        <c:lblAlgn val="ctr"/>
        <c:lblOffset val="100"/>
        <c:noMultiLvlLbl val="0"/>
      </c:catAx>
      <c:valAx>
        <c:axId val="102290560"/>
        <c:scaling>
          <c:orientation val="minMax"/>
        </c:scaling>
        <c:delete val="0"/>
        <c:axPos val="l"/>
        <c:majorGridlines/>
        <c:numFmt formatCode="#,##0.00" sourceLinked="1"/>
        <c:majorTickMark val="none"/>
        <c:minorTickMark val="none"/>
        <c:tickLblPos val="nextTo"/>
        <c:crossAx val="102284672"/>
        <c:crosses val="autoZero"/>
        <c:crossBetween val="between"/>
        <c:dispUnits>
          <c:builtInUnit val="millions"/>
          <c:dispUnitsLbl>
            <c:layout/>
          </c:dispUnitsLbl>
        </c:dispUnits>
      </c:valAx>
      <c:serAx>
        <c:axId val="102116864"/>
        <c:scaling>
          <c:orientation val="minMax"/>
        </c:scaling>
        <c:delete val="1"/>
        <c:axPos val="b"/>
        <c:majorTickMark val="out"/>
        <c:minorTickMark val="none"/>
        <c:tickLblPos val="nextTo"/>
        <c:crossAx val="102290560"/>
        <c:crosses val="autoZero"/>
      </c:ser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4.0334042090319669E-2"/>
                  <c:y val="-1.9761923286392282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347,9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8810030064514051E-2"/>
                  <c:y val="-2.3714307943670739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405,7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8810030064513947E-2"/>
                  <c:y val="-1.5809538629113825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355,8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Hoja1!$A$1:$A$3</c:f>
              <c:numCache>
                <c:formatCode>#,##0</c:formatCode>
                <c:ptCount val="3"/>
                <c:pt idx="0" formatCode="#,##0.00">
                  <c:v>347917177.99000001</c:v>
                </c:pt>
                <c:pt idx="1">
                  <c:v>405753850</c:v>
                </c:pt>
                <c:pt idx="2">
                  <c:v>355837950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02357248"/>
        <c:axId val="102360192"/>
        <c:axId val="0"/>
      </c:bar3DChart>
      <c:catAx>
        <c:axId val="102357248"/>
        <c:scaling>
          <c:orientation val="minMax"/>
        </c:scaling>
        <c:delete val="1"/>
        <c:axPos val="b"/>
        <c:majorTickMark val="out"/>
        <c:minorTickMark val="none"/>
        <c:tickLblPos val="nextTo"/>
        <c:crossAx val="102360192"/>
        <c:crosses val="autoZero"/>
        <c:auto val="1"/>
        <c:lblAlgn val="ctr"/>
        <c:lblOffset val="100"/>
        <c:noMultiLvlLbl val="0"/>
      </c:catAx>
      <c:valAx>
        <c:axId val="102360192"/>
        <c:scaling>
          <c:orientation val="minMax"/>
          <c:min val="300000000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s-ES"/>
          </a:p>
        </c:txPr>
        <c:crossAx val="102357248"/>
        <c:crosses val="autoZero"/>
        <c:crossBetween val="between"/>
        <c:dispUnits>
          <c:builtInUnit val="millions"/>
          <c:dispUnitsLbl>
            <c:layout/>
            <c:txPr>
              <a:bodyPr/>
              <a:lstStyle/>
              <a:p>
                <a:pPr>
                  <a:defRPr sz="1000"/>
                </a:pPr>
                <a:endParaRPr lang="es-ES"/>
              </a:p>
            </c:txPr>
          </c:dispUnitsLbl>
        </c:dispUnits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0.28421</cdr:x>
      <cdr:y>0.13788</cdr:y>
    </cdr:from>
    <cdr:to>
      <cdr:x>0.50643</cdr:x>
      <cdr:y>0.22947</cdr:y>
    </cdr:to>
    <cdr:sp macro="" textlink="">
      <cdr:nvSpPr>
        <cdr:cNvPr id="2" name="12 CuadroTexto"/>
        <cdr:cNvSpPr txBox="1"/>
      </cdr:nvSpPr>
      <cdr:spPr>
        <a:xfrm xmlns:a="http://schemas.openxmlformats.org/drawingml/2006/main">
          <a:off x="1105143" y="486489"/>
          <a:ext cx="864088" cy="3231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s-E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_tradnl" sz="1500" b="1" dirty="0" smtClean="0"/>
            <a:t>8.206,3</a:t>
          </a:r>
          <a:endParaRPr lang="es-ES" sz="15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0.08654</cdr:x>
      <cdr:y>0.33938</cdr:y>
    </cdr:from>
    <cdr:to>
      <cdr:x>0.08654</cdr:x>
      <cdr:y>0.74216</cdr:y>
    </cdr:to>
    <cdr:cxnSp macro="">
      <cdr:nvCxnSpPr>
        <cdr:cNvPr id="3" name="2 Conector recto"/>
        <cdr:cNvCxnSpPr/>
      </cdr:nvCxnSpPr>
      <cdr:spPr>
        <a:xfrm xmlns:a="http://schemas.openxmlformats.org/drawingml/2006/main">
          <a:off x="648072" y="1759550"/>
          <a:ext cx="0" cy="2088244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0.40143</cdr:x>
      <cdr:y>0.78863</cdr:y>
    </cdr:from>
    <cdr:to>
      <cdr:x>0.63077</cdr:x>
      <cdr:y>0.88528</cdr:y>
    </cdr:to>
    <cdr:sp macro="" textlink="">
      <cdr:nvSpPr>
        <cdr:cNvPr id="2" name="2 CuadroTexto"/>
        <cdr:cNvSpPr txBox="1"/>
      </cdr:nvSpPr>
      <cdr:spPr>
        <a:xfrm xmlns:a="http://schemas.openxmlformats.org/drawingml/2006/main">
          <a:off x="1835328" y="3767335"/>
          <a:ext cx="1048544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s-E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ES_tradnl" sz="1200" b="1" dirty="0" smtClean="0"/>
            <a:t>Presupuesto 2015</a:t>
          </a:r>
          <a:endParaRPr lang="es-ES" sz="1200" b="1" dirty="0"/>
        </a:p>
      </cdr:txBody>
    </cdr:sp>
  </cdr:relSizeAnchor>
  <cdr:relSizeAnchor xmlns:cdr="http://schemas.openxmlformats.org/drawingml/2006/chartDrawing">
    <cdr:from>
      <cdr:x>0.63103</cdr:x>
      <cdr:y>0.78809</cdr:y>
    </cdr:from>
    <cdr:to>
      <cdr:x>0.86037</cdr:x>
      <cdr:y>0.88473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2885066" y="3764740"/>
          <a:ext cx="1048544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ES_tradnl" sz="1200" b="1" dirty="0" smtClean="0"/>
            <a:t>Presupuesto 2016</a:t>
          </a:r>
          <a:endParaRPr lang="es-ES" sz="1200" b="1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08/02/2016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08/02/2016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08/02/2016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08/02/2016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08/02/2016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08/02/2016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08/02/2016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08/02/2016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08/02/2016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08/02/2016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08/02/2016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08/02/2016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72" t="14816" r="24545" b="69023"/>
          <a:stretch/>
        </p:blipFill>
        <p:spPr>
          <a:xfrm>
            <a:off x="839915" y="672835"/>
            <a:ext cx="7260477" cy="182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150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4189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251520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8604448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8604448" y="641268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10</a:t>
            </a:r>
            <a:endParaRPr lang="es-E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79512" y="620688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PARA QUÉ SE GASTA</a:t>
            </a:r>
            <a:endParaRPr lang="es-ES" sz="3200" b="1" dirty="0">
              <a:solidFill>
                <a:srgbClr val="E51A4C"/>
              </a:solidFill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0" y="1124744"/>
            <a:ext cx="9164189" cy="0"/>
          </a:xfrm>
          <a:prstGeom prst="line">
            <a:avLst/>
          </a:prstGeom>
          <a:ln w="19050">
            <a:solidFill>
              <a:srgbClr val="E51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6300192" y="620688"/>
            <a:ext cx="3048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GASTO SOCIAL</a:t>
            </a:r>
            <a:endParaRPr lang="es-ES" sz="3200" b="1" dirty="0">
              <a:solidFill>
                <a:srgbClr val="E51A4C"/>
              </a:solidFill>
            </a:endParaRPr>
          </a:p>
        </p:txBody>
      </p:sp>
      <p:graphicFrame>
        <p:nvGraphicFramePr>
          <p:cNvPr id="15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7509885"/>
              </p:ext>
            </p:extLst>
          </p:nvPr>
        </p:nvGraphicFramePr>
        <p:xfrm>
          <a:off x="-252536" y="4099730"/>
          <a:ext cx="4525196" cy="3118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7713443"/>
              </p:ext>
            </p:extLst>
          </p:nvPr>
        </p:nvGraphicFramePr>
        <p:xfrm>
          <a:off x="0" y="4221088"/>
          <a:ext cx="4572000" cy="26667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2" name="21 CuadroTexto"/>
          <p:cNvSpPr txBox="1"/>
          <p:nvPr/>
        </p:nvSpPr>
        <p:spPr>
          <a:xfrm>
            <a:off x="251520" y="1196752"/>
            <a:ext cx="8640960" cy="578882"/>
          </a:xfrm>
          <a:prstGeom prst="roundRect">
            <a:avLst/>
          </a:prstGeom>
          <a:solidFill>
            <a:srgbClr val="E51A4C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800" b="1" dirty="0" smtClean="0"/>
              <a:t>El 70% del gasto no financiero se destina a gasto social</a:t>
            </a:r>
            <a:endParaRPr lang="es-ES" sz="2800" b="1" dirty="0"/>
          </a:p>
        </p:txBody>
      </p:sp>
      <p:sp>
        <p:nvSpPr>
          <p:cNvPr id="23" name="10 CuadroTexto"/>
          <p:cNvSpPr txBox="1"/>
          <p:nvPr/>
        </p:nvSpPr>
        <p:spPr>
          <a:xfrm>
            <a:off x="1115616" y="5013176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4000" b="1" dirty="0" smtClean="0"/>
              <a:t>70%</a:t>
            </a:r>
          </a:p>
        </p:txBody>
      </p:sp>
      <p:graphicFrame>
        <p:nvGraphicFramePr>
          <p:cNvPr id="17" name="1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843098"/>
              </p:ext>
            </p:extLst>
          </p:nvPr>
        </p:nvGraphicFramePr>
        <p:xfrm>
          <a:off x="251519" y="1844824"/>
          <a:ext cx="8640961" cy="2407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90025"/>
                <a:gridCol w="1395293"/>
                <a:gridCol w="1395293"/>
                <a:gridCol w="1564206"/>
                <a:gridCol w="1296144"/>
              </a:tblGrid>
              <a:tr h="582403">
                <a:tc>
                  <a:txBody>
                    <a:bodyPr/>
                    <a:lstStyle/>
                    <a:p>
                      <a:pPr algn="ctr"/>
                      <a:r>
                        <a:rPr lang="es-ES_tradnl" baseline="0" dirty="0" smtClean="0"/>
                        <a:t>Programas</a:t>
                      </a:r>
                      <a:endParaRPr lang="es-E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aseline="0" dirty="0" smtClean="0"/>
                        <a:t>Presupuesto</a:t>
                      </a:r>
                    </a:p>
                    <a:p>
                      <a:pPr algn="ctr"/>
                      <a:r>
                        <a:rPr lang="es-ES_tradnl" baseline="0" dirty="0" smtClean="0"/>
                        <a:t>2015</a:t>
                      </a:r>
                      <a:endParaRPr lang="es-ES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Presupuesto</a:t>
                      </a:r>
                      <a:r>
                        <a:rPr lang="es-ES_tradnl" baseline="0" dirty="0" smtClean="0"/>
                        <a:t> 2016</a:t>
                      </a:r>
                      <a:endParaRPr lang="es-ES_tradnl" dirty="0" smtClean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Variación</a:t>
                      </a:r>
                      <a:r>
                        <a:rPr lang="es-ES_tradnl" baseline="0" dirty="0" smtClean="0"/>
                        <a:t> absoluta (M.€)</a:t>
                      </a:r>
                      <a:endParaRPr lang="es-ES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Variación</a:t>
                      </a:r>
                      <a:r>
                        <a:rPr lang="es-ES_tradnl" baseline="0" dirty="0" smtClean="0"/>
                        <a:t> relativa (%)</a:t>
                      </a:r>
                      <a:endParaRPr lang="es-ES_tradnl" dirty="0" smtClean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</a:tr>
              <a:tr h="337424">
                <a:tc>
                  <a:txBody>
                    <a:bodyPr/>
                    <a:lstStyle/>
                    <a:p>
                      <a:r>
                        <a:rPr lang="es-ES_tradnl" b="1" cap="all" dirty="0" smtClean="0"/>
                        <a:t>Sanidad</a:t>
                      </a:r>
                      <a:endParaRPr lang="es-ES" b="1" cap="all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2.391,3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2.599,9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208,5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8,7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403">
                <a:tc>
                  <a:txBody>
                    <a:bodyPr/>
                    <a:lstStyle/>
                    <a:p>
                      <a:r>
                        <a:rPr lang="es-ES_tradnl" b="1" cap="all" dirty="0" smtClean="0"/>
                        <a:t>Educación,</a:t>
                      </a:r>
                      <a:r>
                        <a:rPr lang="es-ES_tradnl" b="1" cap="all" baseline="0" dirty="0" smtClean="0"/>
                        <a:t> Cultura y Deportes</a:t>
                      </a:r>
                      <a:endParaRPr lang="es-ES" b="1" cap="all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1.480,8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1.550,4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69,5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4,7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2802">
                <a:tc>
                  <a:txBody>
                    <a:bodyPr/>
                    <a:lstStyle/>
                    <a:p>
                      <a:r>
                        <a:rPr lang="es-ES_tradnl" b="1" cap="all" dirty="0" smtClean="0"/>
                        <a:t>Servicios</a:t>
                      </a:r>
                      <a:r>
                        <a:rPr lang="es-ES_tradnl" b="1" cap="all" baseline="0" dirty="0" smtClean="0"/>
                        <a:t> Sociales</a:t>
                      </a:r>
                      <a:endParaRPr lang="es-ES" b="1" cap="all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627,8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664,5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36,6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5,8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535">
                <a:tc>
                  <a:txBody>
                    <a:bodyPr/>
                    <a:lstStyle/>
                    <a:p>
                      <a:r>
                        <a:rPr lang="es-ES_tradnl" b="1" dirty="0" smtClean="0"/>
                        <a:t>TOTAL</a:t>
                      </a:r>
                      <a:endParaRPr lang="es-ES" b="1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4.499,9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4.814,8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>
                          <a:solidFill>
                            <a:schemeClr val="tx1"/>
                          </a:solidFill>
                        </a:rPr>
                        <a:t>314,8</a:t>
                      </a:r>
                      <a:endParaRPr lang="es-E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>
                          <a:solidFill>
                            <a:schemeClr val="tx1"/>
                          </a:solidFill>
                        </a:rPr>
                        <a:t>7,0</a:t>
                      </a:r>
                      <a:endParaRPr lang="es-E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</a:tr>
            </a:tbl>
          </a:graphicData>
        </a:graphic>
      </p:graphicFrame>
      <p:sp>
        <p:nvSpPr>
          <p:cNvPr id="19" name="18 CuadroTexto"/>
          <p:cNvSpPr txBox="1"/>
          <p:nvPr/>
        </p:nvSpPr>
        <p:spPr>
          <a:xfrm>
            <a:off x="4211960" y="4264640"/>
            <a:ext cx="4824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dirty="0" smtClean="0"/>
              <a:t>315 millones más para servicios públicos esenciales </a:t>
            </a:r>
            <a:endParaRPr lang="es-ES" sz="2400" b="1" dirty="0"/>
          </a:p>
        </p:txBody>
      </p:sp>
      <p:pic>
        <p:nvPicPr>
          <p:cNvPr id="24" name="23 Imagen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3747139" y="4552672"/>
            <a:ext cx="536829" cy="314036"/>
          </a:xfrm>
          <a:prstGeom prst="rect">
            <a:avLst/>
          </a:prstGeom>
        </p:spPr>
      </p:pic>
      <p:sp>
        <p:nvSpPr>
          <p:cNvPr id="25" name="24 CuadroTexto"/>
          <p:cNvSpPr txBox="1"/>
          <p:nvPr/>
        </p:nvSpPr>
        <p:spPr>
          <a:xfrm>
            <a:off x="4211960" y="5157192"/>
            <a:ext cx="4824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dirty="0" smtClean="0"/>
              <a:t>7 de cada 10 € euros se destinan a gasto social</a:t>
            </a:r>
            <a:endParaRPr lang="es-ES" sz="2400" b="1" dirty="0"/>
          </a:p>
        </p:txBody>
      </p:sp>
      <p:pic>
        <p:nvPicPr>
          <p:cNvPr id="26" name="25 Imagen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3747139" y="5545688"/>
            <a:ext cx="536829" cy="314036"/>
          </a:xfrm>
          <a:prstGeom prst="rect">
            <a:avLst/>
          </a:prstGeom>
        </p:spPr>
      </p:pic>
      <p:sp>
        <p:nvSpPr>
          <p:cNvPr id="18" name="17 CuadroTexto"/>
          <p:cNvSpPr txBox="1"/>
          <p:nvPr/>
        </p:nvSpPr>
        <p:spPr>
          <a:xfrm>
            <a:off x="4211960" y="6054387"/>
            <a:ext cx="4824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dirty="0" smtClean="0"/>
              <a:t>Cerca de 900.000 euros más al día para el Estado del bienestar</a:t>
            </a:r>
            <a:endParaRPr lang="es-ES" sz="2400" b="1" dirty="0"/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3747139" y="6337776"/>
            <a:ext cx="536829" cy="31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690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3" y="-27384"/>
            <a:ext cx="9164189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251520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8604448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8604448" y="641268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11</a:t>
            </a:r>
            <a:endParaRPr lang="es-E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919" y="900009"/>
            <a:ext cx="36319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PARA QUÉ SE GASTA </a:t>
            </a:r>
            <a:endParaRPr lang="es-ES" sz="3200" b="1" dirty="0">
              <a:solidFill>
                <a:srgbClr val="E51A4C"/>
              </a:solidFill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0" y="1628800"/>
            <a:ext cx="9164189" cy="0"/>
          </a:xfrm>
          <a:prstGeom prst="line">
            <a:avLst/>
          </a:prstGeom>
          <a:ln w="19050">
            <a:solidFill>
              <a:srgbClr val="E51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2663788" y="623590"/>
            <a:ext cx="65167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3200" b="1" dirty="0" smtClean="0">
                <a:solidFill>
                  <a:srgbClr val="E51A4C"/>
                </a:solidFill>
              </a:rPr>
              <a:t>RECUPERACIÓN ECONÓMICA Y  CREACIÓN DE EMPLEO</a:t>
            </a:r>
            <a:endParaRPr lang="es-ES" sz="3200" b="1" dirty="0">
              <a:solidFill>
                <a:srgbClr val="E51A4C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8388424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107504" y="6453336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683568" y="1805136"/>
            <a:ext cx="8136904" cy="1191816"/>
          </a:xfrm>
          <a:prstGeom prst="roundRect">
            <a:avLst/>
          </a:prstGeom>
          <a:solidFill>
            <a:srgbClr val="E51A4C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/>
              <a:t>Los recursos para desarrollo económico y creación de empleo se incrementan un 43,8%</a:t>
            </a:r>
            <a:endParaRPr lang="es-ES" sz="3200" b="1" dirty="0"/>
          </a:p>
        </p:txBody>
      </p:sp>
      <p:pic>
        <p:nvPicPr>
          <p:cNvPr id="17" name="16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395536" y="3573016"/>
            <a:ext cx="536829" cy="314036"/>
          </a:xfrm>
          <a:prstGeom prst="rect">
            <a:avLst/>
          </a:prstGeom>
        </p:spPr>
      </p:pic>
      <p:sp>
        <p:nvSpPr>
          <p:cNvPr id="18" name="17 CuadroTexto"/>
          <p:cNvSpPr txBox="1"/>
          <p:nvPr/>
        </p:nvSpPr>
        <p:spPr>
          <a:xfrm>
            <a:off x="971600" y="5085184"/>
            <a:ext cx="78684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600" b="1" dirty="0" smtClean="0"/>
              <a:t>Plan Adelante ……………………………………………………</a:t>
            </a:r>
            <a:endParaRPr lang="es-ES" sz="2600" b="1" dirty="0"/>
          </a:p>
        </p:txBody>
      </p:sp>
      <p:pic>
        <p:nvPicPr>
          <p:cNvPr id="19" name="18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395536" y="5229200"/>
            <a:ext cx="536829" cy="314036"/>
          </a:xfrm>
          <a:prstGeom prst="rect">
            <a:avLst/>
          </a:prstGeom>
        </p:spPr>
      </p:pic>
      <p:sp>
        <p:nvSpPr>
          <p:cNvPr id="20" name="19 CuadroTexto"/>
          <p:cNvSpPr txBox="1"/>
          <p:nvPr/>
        </p:nvSpPr>
        <p:spPr>
          <a:xfrm>
            <a:off x="971600" y="3256528"/>
            <a:ext cx="5705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600" b="1" dirty="0" smtClean="0"/>
              <a:t>Fomento del crecimiento y el desarrollo económico del mundo rural </a:t>
            </a:r>
            <a:endParaRPr lang="es-ES" sz="2600" b="1" dirty="0"/>
          </a:p>
        </p:txBody>
      </p:sp>
      <p:pic>
        <p:nvPicPr>
          <p:cNvPr id="21" name="20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395536" y="4483116"/>
            <a:ext cx="536829" cy="314036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971600" y="4376717"/>
            <a:ext cx="79208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600" b="1" dirty="0"/>
              <a:t>P</a:t>
            </a:r>
            <a:r>
              <a:rPr lang="es-ES_tradnl" sz="2600" b="1" dirty="0" smtClean="0"/>
              <a:t>otenciación </a:t>
            </a:r>
            <a:r>
              <a:rPr lang="es-ES_tradnl" sz="2600" b="1" dirty="0" err="1" smtClean="0"/>
              <a:t>I+D+i</a:t>
            </a:r>
            <a:r>
              <a:rPr lang="es-ES_tradnl" sz="2600" b="1" dirty="0" smtClean="0"/>
              <a:t> y nuevas tecnologías </a:t>
            </a:r>
            <a:endParaRPr lang="es-ES" sz="2600" b="1" dirty="0"/>
          </a:p>
        </p:txBody>
      </p:sp>
      <p:pic>
        <p:nvPicPr>
          <p:cNvPr id="23" name="22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395536" y="5923276"/>
            <a:ext cx="536829" cy="314036"/>
          </a:xfrm>
          <a:prstGeom prst="rect">
            <a:avLst/>
          </a:prstGeom>
        </p:spPr>
      </p:pic>
      <p:sp>
        <p:nvSpPr>
          <p:cNvPr id="24" name="23 CuadroTexto"/>
          <p:cNvSpPr txBox="1"/>
          <p:nvPr/>
        </p:nvSpPr>
        <p:spPr>
          <a:xfrm>
            <a:off x="954832" y="5805264"/>
            <a:ext cx="808166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600" b="1" dirty="0" smtClean="0"/>
              <a:t>Plan Extraordinario por el empleo …………………….</a:t>
            </a:r>
            <a:endParaRPr lang="es-ES" sz="2600" b="1" dirty="0"/>
          </a:p>
        </p:txBody>
      </p:sp>
      <p:sp>
        <p:nvSpPr>
          <p:cNvPr id="2" name="1 CuadroTexto"/>
          <p:cNvSpPr txBox="1"/>
          <p:nvPr/>
        </p:nvSpPr>
        <p:spPr>
          <a:xfrm>
            <a:off x="4824028" y="3656637"/>
            <a:ext cx="42124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600" b="1" dirty="0" smtClean="0"/>
              <a:t>.…….………….…………… 239 M€</a:t>
            </a:r>
            <a:endParaRPr lang="es-ES" sz="2600" b="1" dirty="0"/>
          </a:p>
        </p:txBody>
      </p:sp>
      <p:sp>
        <p:nvSpPr>
          <p:cNvPr id="25" name="24 CuadroTexto"/>
          <p:cNvSpPr txBox="1"/>
          <p:nvPr/>
        </p:nvSpPr>
        <p:spPr>
          <a:xfrm>
            <a:off x="6444208" y="4376717"/>
            <a:ext cx="25202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600" b="1" dirty="0" smtClean="0"/>
              <a:t> …..……… 102 M€</a:t>
            </a:r>
            <a:endParaRPr lang="es-ES" sz="2600" b="1" dirty="0"/>
          </a:p>
        </p:txBody>
      </p:sp>
      <p:sp>
        <p:nvSpPr>
          <p:cNvPr id="26" name="25 CuadroTexto"/>
          <p:cNvSpPr txBox="1"/>
          <p:nvPr/>
        </p:nvSpPr>
        <p:spPr>
          <a:xfrm>
            <a:off x="7668344" y="5096797"/>
            <a:ext cx="136815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600" b="1" dirty="0" smtClean="0"/>
              <a:t>36,2 M€</a:t>
            </a:r>
            <a:endParaRPr lang="es-ES" sz="2600" b="1" dirty="0"/>
          </a:p>
        </p:txBody>
      </p:sp>
      <p:sp>
        <p:nvSpPr>
          <p:cNvPr id="27" name="26 CuadroTexto"/>
          <p:cNvSpPr txBox="1"/>
          <p:nvPr/>
        </p:nvSpPr>
        <p:spPr>
          <a:xfrm>
            <a:off x="7668344" y="5816877"/>
            <a:ext cx="136815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600" b="1" dirty="0" smtClean="0"/>
              <a:t>82,2 M€</a:t>
            </a:r>
            <a:endParaRPr lang="es-ES" sz="2600" b="1" dirty="0"/>
          </a:p>
        </p:txBody>
      </p:sp>
    </p:spTree>
    <p:extLst>
      <p:ext uri="{BB962C8B-B14F-4D97-AF65-F5344CB8AC3E}">
        <p14:creationId xmlns:p14="http://schemas.microsoft.com/office/powerpoint/2010/main" val="2947178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64189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251520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8604448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8604448" y="641268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12</a:t>
            </a:r>
            <a:endParaRPr lang="es-ES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0" y="1124744"/>
            <a:ext cx="9164189" cy="0"/>
          </a:xfrm>
          <a:prstGeom prst="line">
            <a:avLst/>
          </a:prstGeom>
          <a:ln w="19050">
            <a:solidFill>
              <a:srgbClr val="E51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3851921" y="620688"/>
            <a:ext cx="54005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CUMPLIENDO</a:t>
            </a:r>
            <a:r>
              <a:rPr lang="es-ES_tradnl" sz="3200" dirty="0" smtClean="0">
                <a:solidFill>
                  <a:srgbClr val="E51A4C"/>
                </a:solidFill>
              </a:rPr>
              <a:t> </a:t>
            </a:r>
            <a:r>
              <a:rPr lang="es-ES_tradnl" sz="3200" b="1" dirty="0" smtClean="0">
                <a:solidFill>
                  <a:srgbClr val="E51A4C"/>
                </a:solidFill>
              </a:rPr>
              <a:t>COMPROMISOS</a:t>
            </a:r>
            <a:r>
              <a:rPr lang="es-ES_tradnl" sz="3200" dirty="0" smtClean="0">
                <a:solidFill>
                  <a:srgbClr val="E51A4C"/>
                </a:solidFill>
              </a:rPr>
              <a:t> </a:t>
            </a:r>
            <a:endParaRPr lang="es-ES" sz="3200" dirty="0">
              <a:solidFill>
                <a:srgbClr val="E51A4C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79510" y="1988840"/>
            <a:ext cx="2639579" cy="71508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/>
              <a:t>PLAN DE EMPLEO</a:t>
            </a:r>
          </a:p>
          <a:p>
            <a:pPr algn="ctr"/>
            <a:r>
              <a:rPr lang="es-ES_tradnl" b="1" dirty="0" smtClean="0"/>
              <a:t>82,2 millones</a:t>
            </a:r>
            <a:endParaRPr lang="es-ES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2916104" y="2000275"/>
            <a:ext cx="2592000" cy="71508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/>
              <a:t>PLAN ADELANTE</a:t>
            </a:r>
          </a:p>
          <a:p>
            <a:pPr algn="ctr"/>
            <a:r>
              <a:rPr lang="es-ES_tradnl" b="1" dirty="0" smtClean="0"/>
              <a:t>36,2 millones</a:t>
            </a:r>
            <a:endParaRPr lang="es-ES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179512" y="2780928"/>
            <a:ext cx="2639578" cy="399811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/>
              <a:t>SANIDAD PÚBLICA </a:t>
            </a:r>
          </a:p>
          <a:p>
            <a:pPr algn="ctr"/>
            <a:endParaRPr lang="es-ES_tradnl" b="1" dirty="0" smtClean="0"/>
          </a:p>
          <a:p>
            <a:pPr algn="ctr"/>
            <a:r>
              <a:rPr lang="es-ES_tradnl" b="1" dirty="0" smtClean="0"/>
              <a:t>2.600 millones</a:t>
            </a:r>
          </a:p>
          <a:p>
            <a:pPr algn="ctr">
              <a:lnSpc>
                <a:spcPts val="2000"/>
              </a:lnSpc>
            </a:pPr>
            <a:endParaRPr lang="es-ES_tradnl" b="1" dirty="0" smtClean="0"/>
          </a:p>
          <a:p>
            <a:pPr algn="ctr">
              <a:lnSpc>
                <a:spcPts val="2000"/>
              </a:lnSpc>
            </a:pPr>
            <a:r>
              <a:rPr lang="es-ES_tradnl" b="1" dirty="0" smtClean="0"/>
              <a:t>9%  de incremento de recursos</a:t>
            </a:r>
          </a:p>
          <a:p>
            <a:pPr algn="ctr">
              <a:lnSpc>
                <a:spcPts val="2000"/>
              </a:lnSpc>
            </a:pPr>
            <a:endParaRPr lang="es-ES_tradnl" b="1" dirty="0"/>
          </a:p>
          <a:p>
            <a:pPr algn="ctr">
              <a:lnSpc>
                <a:spcPts val="2000"/>
              </a:lnSpc>
            </a:pPr>
            <a:r>
              <a:rPr lang="es-ES_tradnl" b="1" dirty="0" smtClean="0"/>
              <a:t>Infraestructuras sanitarias: hospitales de Toledo, Cuenca, Guadalajara, CHUA y </a:t>
            </a:r>
            <a:r>
              <a:rPr lang="es-ES_tradnl" b="1" dirty="0" err="1" smtClean="0"/>
              <a:t>Puertollano</a:t>
            </a:r>
            <a:endParaRPr lang="es-ES_tradnl" b="1" dirty="0" smtClean="0"/>
          </a:p>
          <a:p>
            <a:pPr algn="ctr">
              <a:lnSpc>
                <a:spcPts val="2000"/>
              </a:lnSpc>
            </a:pPr>
            <a:endParaRPr lang="es-ES_tradnl" b="1" dirty="0"/>
          </a:p>
          <a:p>
            <a:pPr algn="ctr">
              <a:lnSpc>
                <a:spcPts val="2000"/>
              </a:lnSpc>
            </a:pPr>
            <a:r>
              <a:rPr lang="es-ES_tradnl" b="1" dirty="0" smtClean="0"/>
              <a:t>Plan Dignifica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2916104" y="2780928"/>
            <a:ext cx="3024048" cy="396801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s-ES_tradnl" b="1" dirty="0" smtClean="0"/>
              <a:t>EDUCACIÓN PÚBLICA</a:t>
            </a:r>
          </a:p>
          <a:p>
            <a:pPr algn="ctr">
              <a:lnSpc>
                <a:spcPts val="2000"/>
              </a:lnSpc>
            </a:pPr>
            <a:endParaRPr lang="es-ES_tradnl" b="1" dirty="0" smtClean="0"/>
          </a:p>
          <a:p>
            <a:pPr algn="ctr">
              <a:lnSpc>
                <a:spcPts val="2000"/>
              </a:lnSpc>
            </a:pPr>
            <a:r>
              <a:rPr lang="es-ES_tradnl" b="1" dirty="0" smtClean="0"/>
              <a:t>1.476,1  millones</a:t>
            </a:r>
          </a:p>
          <a:p>
            <a:pPr algn="ctr">
              <a:lnSpc>
                <a:spcPts val="2000"/>
              </a:lnSpc>
            </a:pPr>
            <a:endParaRPr lang="es-ES_tradnl" b="1" dirty="0"/>
          </a:p>
          <a:p>
            <a:pPr algn="ctr">
              <a:lnSpc>
                <a:spcPts val="2000"/>
              </a:lnSpc>
            </a:pPr>
            <a:r>
              <a:rPr lang="es-ES_tradnl" b="1" dirty="0" smtClean="0"/>
              <a:t>Incorporación de 404 docentes </a:t>
            </a:r>
          </a:p>
          <a:p>
            <a:pPr algn="ctr">
              <a:lnSpc>
                <a:spcPts val="2000"/>
              </a:lnSpc>
            </a:pPr>
            <a:endParaRPr lang="es-ES_tradnl" b="1" dirty="0" smtClean="0"/>
          </a:p>
          <a:p>
            <a:pPr algn="ctr">
              <a:lnSpc>
                <a:spcPts val="2000"/>
              </a:lnSpc>
            </a:pPr>
            <a:r>
              <a:rPr lang="es-ES_tradnl" b="1" dirty="0" smtClean="0"/>
              <a:t>Becas de comedor y transporte escolar</a:t>
            </a:r>
          </a:p>
          <a:p>
            <a:pPr algn="ctr">
              <a:lnSpc>
                <a:spcPts val="2000"/>
              </a:lnSpc>
            </a:pPr>
            <a:endParaRPr lang="es-ES_tradnl" b="1" dirty="0"/>
          </a:p>
          <a:p>
            <a:pPr algn="ctr">
              <a:lnSpc>
                <a:spcPts val="2000"/>
              </a:lnSpc>
            </a:pPr>
            <a:r>
              <a:rPr lang="es-ES_tradnl" b="1" dirty="0" smtClean="0"/>
              <a:t>Inicio de infraestructuras educativas</a:t>
            </a:r>
          </a:p>
          <a:p>
            <a:pPr algn="ctr">
              <a:lnSpc>
                <a:spcPts val="2000"/>
              </a:lnSpc>
            </a:pPr>
            <a:endParaRPr lang="es-ES_tradnl" b="1" dirty="0"/>
          </a:p>
          <a:p>
            <a:pPr algn="ctr">
              <a:lnSpc>
                <a:spcPts val="2000"/>
              </a:lnSpc>
            </a:pPr>
            <a:r>
              <a:rPr lang="es-ES_tradnl" b="1" dirty="0" smtClean="0"/>
              <a:t>Campus de Guadalajara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6012160" y="2780928"/>
            <a:ext cx="2664296" cy="3999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s-ES_tradnl" b="1" dirty="0" smtClean="0"/>
              <a:t>EMPLEADOS PÚBLICOS</a:t>
            </a:r>
          </a:p>
          <a:p>
            <a:pPr algn="ctr">
              <a:lnSpc>
                <a:spcPts val="2000"/>
              </a:lnSpc>
            </a:pPr>
            <a:endParaRPr lang="es-ES_tradnl" b="1" dirty="0" smtClean="0"/>
          </a:p>
          <a:p>
            <a:pPr algn="ctr">
              <a:lnSpc>
                <a:spcPts val="2000"/>
              </a:lnSpc>
            </a:pPr>
            <a:r>
              <a:rPr lang="es-ES_tradnl" b="1" dirty="0" smtClean="0"/>
              <a:t>Más de 136 millones </a:t>
            </a:r>
          </a:p>
          <a:p>
            <a:pPr algn="ctr">
              <a:lnSpc>
                <a:spcPts val="2000"/>
              </a:lnSpc>
            </a:pPr>
            <a:endParaRPr lang="es-ES_tradnl" b="1" dirty="0"/>
          </a:p>
          <a:p>
            <a:pPr algn="ctr">
              <a:lnSpc>
                <a:spcPts val="2000"/>
              </a:lnSpc>
            </a:pPr>
            <a:r>
              <a:rPr lang="es-ES_tradnl" b="1" dirty="0" smtClean="0"/>
              <a:t>Recuperación de derechos </a:t>
            </a:r>
          </a:p>
          <a:p>
            <a:pPr algn="ctr">
              <a:lnSpc>
                <a:spcPts val="2000"/>
              </a:lnSpc>
            </a:pPr>
            <a:endParaRPr lang="es-ES_tradnl" b="1" dirty="0" smtClean="0"/>
          </a:p>
          <a:p>
            <a:pPr algn="ctr">
              <a:lnSpc>
                <a:spcPts val="2000"/>
              </a:lnSpc>
            </a:pPr>
            <a:r>
              <a:rPr lang="es-ES_tradnl" b="1" dirty="0" smtClean="0"/>
              <a:t>1.755 nuevas contrataciones</a:t>
            </a:r>
          </a:p>
          <a:p>
            <a:pPr algn="ctr">
              <a:lnSpc>
                <a:spcPts val="2000"/>
              </a:lnSpc>
            </a:pPr>
            <a:endParaRPr lang="es-ES_tradnl" b="1" dirty="0"/>
          </a:p>
          <a:p>
            <a:pPr algn="ctr">
              <a:lnSpc>
                <a:spcPts val="2000"/>
              </a:lnSpc>
            </a:pPr>
            <a:r>
              <a:rPr lang="es-ES_tradnl" b="1" dirty="0" smtClean="0"/>
              <a:t>1.710 plazas en la oferta de empleo público</a:t>
            </a:r>
          </a:p>
          <a:p>
            <a:pPr algn="ctr">
              <a:lnSpc>
                <a:spcPts val="2000"/>
              </a:lnSpc>
            </a:pPr>
            <a:endParaRPr lang="es-ES_tradnl" b="1" dirty="0" smtClean="0"/>
          </a:p>
        </p:txBody>
      </p:sp>
      <p:sp>
        <p:nvSpPr>
          <p:cNvPr id="19" name="18 CuadroTexto"/>
          <p:cNvSpPr txBox="1"/>
          <p:nvPr/>
        </p:nvSpPr>
        <p:spPr>
          <a:xfrm>
            <a:off x="155090" y="1196752"/>
            <a:ext cx="5328000" cy="71508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/>
              <a:t>PLAN DE EMERGENCIA CIUDADANA </a:t>
            </a:r>
          </a:p>
          <a:p>
            <a:pPr algn="ctr"/>
            <a:r>
              <a:rPr lang="es-ES_tradnl" b="1" dirty="0" smtClean="0"/>
              <a:t>629 millones</a:t>
            </a:r>
            <a:endParaRPr lang="es-ES" b="1" dirty="0"/>
          </a:p>
        </p:txBody>
      </p:sp>
      <p:sp>
        <p:nvSpPr>
          <p:cNvPr id="18" name="17 CuadroTexto"/>
          <p:cNvSpPr txBox="1"/>
          <p:nvPr/>
        </p:nvSpPr>
        <p:spPr>
          <a:xfrm>
            <a:off x="5580112" y="1991380"/>
            <a:ext cx="3240000" cy="71508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/>
              <a:t>OFICINAS ANTIDESAHUCIOS</a:t>
            </a:r>
          </a:p>
          <a:p>
            <a:pPr algn="ctr"/>
            <a:r>
              <a:rPr lang="es-ES_tradnl" b="1" dirty="0" smtClean="0"/>
              <a:t>365.360 euros</a:t>
            </a:r>
            <a:endParaRPr lang="es-ES" b="1" dirty="0"/>
          </a:p>
        </p:txBody>
      </p:sp>
      <p:sp>
        <p:nvSpPr>
          <p:cNvPr id="20" name="19 CuadroTexto"/>
          <p:cNvSpPr txBox="1"/>
          <p:nvPr/>
        </p:nvSpPr>
        <p:spPr>
          <a:xfrm>
            <a:off x="5580472" y="1199292"/>
            <a:ext cx="3276000" cy="71508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/>
              <a:t>PLAN POBREZA ENERGÉTICA</a:t>
            </a:r>
          </a:p>
          <a:p>
            <a:pPr algn="ctr"/>
            <a:r>
              <a:rPr lang="es-ES_tradnl" b="1" dirty="0" smtClean="0"/>
              <a:t>1,5 millones</a:t>
            </a:r>
            <a:endParaRPr lang="es-ES" b="1" dirty="0"/>
          </a:p>
        </p:txBody>
      </p:sp>
      <p:sp>
        <p:nvSpPr>
          <p:cNvPr id="21" name="20 CuadroTexto"/>
          <p:cNvSpPr txBox="1"/>
          <p:nvPr/>
        </p:nvSpPr>
        <p:spPr>
          <a:xfrm>
            <a:off x="3918" y="620688"/>
            <a:ext cx="4064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PARA QUÉ SE GASTA  - </a:t>
            </a:r>
            <a:endParaRPr lang="es-ES" sz="3200" b="1" dirty="0">
              <a:solidFill>
                <a:srgbClr val="E51A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725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342" y="0"/>
            <a:ext cx="9164189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251520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8604448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adroTexto"/>
          <p:cNvSpPr txBox="1"/>
          <p:nvPr/>
        </p:nvSpPr>
        <p:spPr>
          <a:xfrm>
            <a:off x="-59369" y="642754"/>
            <a:ext cx="39112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000" b="1" dirty="0" smtClean="0">
                <a:solidFill>
                  <a:srgbClr val="E51A4C"/>
                </a:solidFill>
              </a:rPr>
              <a:t>PARA QUÉ SE GASTA -</a:t>
            </a:r>
            <a:endParaRPr lang="es-ES" sz="3000" b="1" dirty="0">
              <a:solidFill>
                <a:srgbClr val="E51A4C"/>
              </a:solidFill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-36512" y="1124744"/>
            <a:ext cx="9164189" cy="0"/>
          </a:xfrm>
          <a:prstGeom prst="line">
            <a:avLst/>
          </a:prstGeom>
          <a:ln w="19050">
            <a:solidFill>
              <a:srgbClr val="E51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2858791" y="642754"/>
            <a:ext cx="63217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3000" b="1" dirty="0" smtClean="0">
                <a:solidFill>
                  <a:srgbClr val="E51A4C"/>
                </a:solidFill>
              </a:rPr>
              <a:t>PLAN DE EMERGENCIA CIUDADANA </a:t>
            </a:r>
            <a:endParaRPr lang="es-ES" sz="3000" b="1" dirty="0">
              <a:solidFill>
                <a:srgbClr val="E51A4C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07504" y="1437288"/>
            <a:ext cx="8964489" cy="1055608"/>
          </a:xfrm>
          <a:prstGeom prst="roundRect">
            <a:avLst/>
          </a:prstGeom>
          <a:solidFill>
            <a:srgbClr val="E51A4C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800" b="1" dirty="0" smtClean="0"/>
              <a:t>629 millones para hacer frente a la emergencia ciudadana,</a:t>
            </a:r>
          </a:p>
          <a:p>
            <a:pPr algn="ctr"/>
            <a:r>
              <a:rPr lang="es-ES_tradnl" sz="2800" b="1" dirty="0"/>
              <a:t>u</a:t>
            </a:r>
            <a:r>
              <a:rPr lang="es-ES_tradnl" sz="2800" b="1" dirty="0" smtClean="0"/>
              <a:t>n 25% más de recursos</a:t>
            </a:r>
            <a:endParaRPr lang="es-ES_tradnl" sz="2800" b="1" dirty="0"/>
          </a:p>
        </p:txBody>
      </p:sp>
      <p:sp>
        <p:nvSpPr>
          <p:cNvPr id="27" name="26 CuadroTexto"/>
          <p:cNvSpPr txBox="1"/>
          <p:nvPr/>
        </p:nvSpPr>
        <p:spPr>
          <a:xfrm>
            <a:off x="2912966" y="3805743"/>
            <a:ext cx="6411562" cy="919401"/>
          </a:xfrm>
          <a:prstGeom prst="round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dirty="0" smtClean="0"/>
              <a:t>Se reducen a la mitad los plazos para la tramitación y resolución de los procedimientos</a:t>
            </a:r>
            <a:endParaRPr lang="es-ES_tradnl" sz="2400" b="1" dirty="0"/>
          </a:p>
        </p:txBody>
      </p:sp>
      <p:sp>
        <p:nvSpPr>
          <p:cNvPr id="28" name="27 CuadroTexto"/>
          <p:cNvSpPr txBox="1"/>
          <p:nvPr/>
        </p:nvSpPr>
        <p:spPr>
          <a:xfrm>
            <a:off x="2771800" y="2725623"/>
            <a:ext cx="6552728" cy="919401"/>
          </a:xfrm>
          <a:prstGeom prst="round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dirty="0" smtClean="0"/>
              <a:t>No podrán realizarse modificaciones presupuestarias para minorar los importes</a:t>
            </a:r>
            <a:endParaRPr lang="es-ES_tradnl" sz="2400" b="1" dirty="0"/>
          </a:p>
        </p:txBody>
      </p:sp>
      <p:sp>
        <p:nvSpPr>
          <p:cNvPr id="29" name="28 CuadroTexto"/>
          <p:cNvSpPr txBox="1"/>
          <p:nvPr/>
        </p:nvSpPr>
        <p:spPr>
          <a:xfrm>
            <a:off x="2555776" y="5085184"/>
            <a:ext cx="6696744" cy="510778"/>
          </a:xfrm>
          <a:prstGeom prst="round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dirty="0" smtClean="0"/>
              <a:t>Priorización de los pagos</a:t>
            </a:r>
            <a:endParaRPr lang="es-ES_tradnl" sz="2400" b="1" dirty="0"/>
          </a:p>
        </p:txBody>
      </p:sp>
      <p:pic>
        <p:nvPicPr>
          <p:cNvPr id="30" name="29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2483768" y="3052257"/>
            <a:ext cx="536829" cy="314036"/>
          </a:xfrm>
          <a:prstGeom prst="rect">
            <a:avLst/>
          </a:prstGeom>
        </p:spPr>
      </p:pic>
      <p:pic>
        <p:nvPicPr>
          <p:cNvPr id="31" name="30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2483768" y="4128472"/>
            <a:ext cx="536829" cy="314036"/>
          </a:xfrm>
          <a:prstGeom prst="rect">
            <a:avLst/>
          </a:prstGeom>
        </p:spPr>
      </p:pic>
      <p:pic>
        <p:nvPicPr>
          <p:cNvPr id="32" name="31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2483768" y="5203196"/>
            <a:ext cx="536829" cy="314036"/>
          </a:xfrm>
          <a:prstGeom prst="rect">
            <a:avLst/>
          </a:prstGeom>
        </p:spPr>
      </p:pic>
      <p:sp>
        <p:nvSpPr>
          <p:cNvPr id="33" name="32 CuadroTexto"/>
          <p:cNvSpPr txBox="1"/>
          <p:nvPr/>
        </p:nvSpPr>
        <p:spPr>
          <a:xfrm>
            <a:off x="107504" y="4025672"/>
            <a:ext cx="2304256" cy="987504"/>
          </a:xfrm>
          <a:prstGeom prst="roundRect">
            <a:avLst/>
          </a:prstGeom>
          <a:solidFill>
            <a:srgbClr val="E51A4C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600" b="1" dirty="0" smtClean="0"/>
              <a:t>Blindaje administrativo</a:t>
            </a:r>
            <a:endParaRPr lang="es-ES" sz="2600" b="1" dirty="0"/>
          </a:p>
        </p:txBody>
      </p:sp>
      <p:sp>
        <p:nvSpPr>
          <p:cNvPr id="34" name="33 CuadroTexto"/>
          <p:cNvSpPr txBox="1"/>
          <p:nvPr/>
        </p:nvSpPr>
        <p:spPr>
          <a:xfrm>
            <a:off x="2771800" y="5891803"/>
            <a:ext cx="6588224" cy="510778"/>
          </a:xfrm>
          <a:prstGeom prst="round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400" b="1" dirty="0" smtClean="0"/>
              <a:t>Adecuación de medios materiales y humanos</a:t>
            </a:r>
            <a:endParaRPr lang="es-ES_tradnl" sz="24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8604448" y="641268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13</a:t>
            </a:r>
            <a:endParaRPr lang="es-E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5" name="34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2483768" y="5978581"/>
            <a:ext cx="536829" cy="31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66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64189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251520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8604448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8604448" y="641268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14</a:t>
            </a:r>
            <a:endParaRPr lang="es-E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5496" y="836712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PARA QUÉ SE GASTA </a:t>
            </a:r>
            <a:endParaRPr lang="es-ES" sz="3200" b="1" dirty="0">
              <a:solidFill>
                <a:srgbClr val="E51A4C"/>
              </a:solidFill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-36512" y="1628800"/>
            <a:ext cx="9164189" cy="0"/>
          </a:xfrm>
          <a:prstGeom prst="line">
            <a:avLst/>
          </a:prstGeom>
          <a:ln w="19050">
            <a:solidFill>
              <a:srgbClr val="E51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3347864" y="620688"/>
            <a:ext cx="56896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3200" b="1" dirty="0" smtClean="0">
                <a:solidFill>
                  <a:srgbClr val="E51A4C"/>
                </a:solidFill>
              </a:rPr>
              <a:t>EFICIENCIA EN EL GASTO ADMINISTRATIVO </a:t>
            </a:r>
            <a:endParaRPr lang="es-ES" sz="3200" b="1" dirty="0">
              <a:solidFill>
                <a:srgbClr val="E51A4C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435968" y="1797328"/>
            <a:ext cx="8276492" cy="1055608"/>
          </a:xfrm>
          <a:prstGeom prst="roundRect">
            <a:avLst/>
          </a:prstGeom>
          <a:solidFill>
            <a:srgbClr val="E51A4C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800" b="1" dirty="0" smtClean="0"/>
              <a:t>Reducción de los gastos de funcionamiento administrativo de la Junta </a:t>
            </a:r>
            <a:endParaRPr lang="es-ES" sz="2800" b="1" dirty="0"/>
          </a:p>
        </p:txBody>
      </p:sp>
      <p:sp>
        <p:nvSpPr>
          <p:cNvPr id="16" name="15 CuadroTexto"/>
          <p:cNvSpPr txBox="1"/>
          <p:nvPr/>
        </p:nvSpPr>
        <p:spPr>
          <a:xfrm>
            <a:off x="1187624" y="6433591"/>
            <a:ext cx="884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/>
              <a:t>2015</a:t>
            </a:r>
            <a:endParaRPr lang="es-ES" sz="1400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2843808" y="6433591"/>
            <a:ext cx="884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/>
              <a:t>2016</a:t>
            </a:r>
            <a:endParaRPr lang="es-ES" sz="1400" b="1" dirty="0"/>
          </a:p>
        </p:txBody>
      </p:sp>
      <p:sp>
        <p:nvSpPr>
          <p:cNvPr id="19" name="18 CuadroTexto"/>
          <p:cNvSpPr txBox="1"/>
          <p:nvPr/>
        </p:nvSpPr>
        <p:spPr>
          <a:xfrm>
            <a:off x="4932040" y="3476034"/>
            <a:ext cx="424847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600" b="1" dirty="0" smtClean="0"/>
              <a:t>Se reducen un 2,1% respecto al presupuesto de 2015</a:t>
            </a:r>
            <a:endParaRPr lang="es-ES" sz="2600" b="1" dirty="0"/>
          </a:p>
        </p:txBody>
      </p:sp>
      <p:sp>
        <p:nvSpPr>
          <p:cNvPr id="20" name="19 CuadroTexto"/>
          <p:cNvSpPr txBox="1"/>
          <p:nvPr/>
        </p:nvSpPr>
        <p:spPr>
          <a:xfrm>
            <a:off x="4932040" y="4869160"/>
            <a:ext cx="403244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600" b="1" dirty="0"/>
              <a:t>D</a:t>
            </a:r>
            <a:r>
              <a:rPr lang="es-ES_tradnl" sz="2600" b="1" dirty="0" smtClean="0"/>
              <a:t>escenso del 3% en relación al gasto real del ejercicio 2014</a:t>
            </a:r>
            <a:endParaRPr lang="es-ES" sz="2600" b="1" dirty="0"/>
          </a:p>
        </p:txBody>
      </p:sp>
      <p:pic>
        <p:nvPicPr>
          <p:cNvPr id="21" name="20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4401142" y="5373216"/>
            <a:ext cx="590512" cy="345440"/>
          </a:xfrm>
          <a:prstGeom prst="rect">
            <a:avLst/>
          </a:prstGeom>
        </p:spPr>
      </p:pic>
      <p:graphicFrame>
        <p:nvGraphicFramePr>
          <p:cNvPr id="2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7487685"/>
              </p:ext>
            </p:extLst>
          </p:nvPr>
        </p:nvGraphicFramePr>
        <p:xfrm>
          <a:off x="435968" y="3025698"/>
          <a:ext cx="3775991" cy="3571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251520" y="2996952"/>
            <a:ext cx="369332" cy="70556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s-ES_tradnl" sz="1200" b="1" dirty="0" smtClean="0"/>
              <a:t>Millones</a:t>
            </a:r>
            <a:endParaRPr lang="es-ES" sz="1200" b="1" dirty="0"/>
          </a:p>
        </p:txBody>
      </p:sp>
      <p:pic>
        <p:nvPicPr>
          <p:cNvPr id="24" name="23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4413536" y="3803640"/>
            <a:ext cx="590512" cy="34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078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4189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251520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8604448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8604448" y="641268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16</a:t>
            </a:r>
            <a:endParaRPr lang="es-E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07504" y="620688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EN QUÉ SE GASTA </a:t>
            </a:r>
            <a:endParaRPr lang="es-ES" sz="3200" b="1" dirty="0">
              <a:solidFill>
                <a:srgbClr val="E51A4C"/>
              </a:solidFill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0" y="1124744"/>
            <a:ext cx="9164189" cy="0"/>
          </a:xfrm>
          <a:prstGeom prst="line">
            <a:avLst/>
          </a:prstGeom>
          <a:ln w="19050">
            <a:solidFill>
              <a:srgbClr val="E51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5220072" y="620688"/>
            <a:ext cx="5291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CAPÍTULOS DE GASTO </a:t>
            </a:r>
            <a:endParaRPr lang="es-ES" sz="3200" b="1" dirty="0">
              <a:solidFill>
                <a:srgbClr val="E51A4C"/>
              </a:solidFill>
            </a:endParaRPr>
          </a:p>
        </p:txBody>
      </p:sp>
      <p:graphicFrame>
        <p:nvGraphicFramePr>
          <p:cNvPr id="15" name="1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336630"/>
              </p:ext>
            </p:extLst>
          </p:nvPr>
        </p:nvGraphicFramePr>
        <p:xfrm>
          <a:off x="107504" y="1252696"/>
          <a:ext cx="8830346" cy="5488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1486800"/>
                <a:gridCol w="1488213"/>
                <a:gridCol w="1488213"/>
                <a:gridCol w="1486800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s-ES_tradnl" sz="1600" i="0" dirty="0" smtClean="0">
                          <a:solidFill>
                            <a:schemeClr val="tx1"/>
                          </a:solidFill>
                        </a:rPr>
                        <a:t>CAPÍTULOS</a:t>
                      </a:r>
                      <a:endParaRPr lang="es-ES" sz="1600" i="0" dirty="0">
                        <a:solidFill>
                          <a:schemeClr val="tx1"/>
                        </a:solidFill>
                      </a:endParaRPr>
                    </a:p>
                  </a:txBody>
                  <a:tcPr marL="55618" marR="55618" marT="27812" marB="2781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solidFill>
                            <a:schemeClr val="tx1"/>
                          </a:solidFill>
                        </a:rPr>
                        <a:t>Presupuesto 2015 </a:t>
                      </a:r>
                      <a:endParaRPr lang="es-ES" sz="1400" dirty="0">
                        <a:solidFill>
                          <a:schemeClr val="tx1"/>
                        </a:solidFill>
                      </a:endParaRPr>
                    </a:p>
                  </a:txBody>
                  <a:tcPr marL="55618" marR="55618" marT="27812" marB="2781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solidFill>
                            <a:schemeClr val="tx1"/>
                          </a:solidFill>
                        </a:rPr>
                        <a:t>Presupuesto 2016</a:t>
                      </a:r>
                      <a:endParaRPr lang="es-ES" sz="1400" dirty="0">
                        <a:solidFill>
                          <a:schemeClr val="tx1"/>
                        </a:solidFill>
                      </a:endParaRPr>
                    </a:p>
                  </a:txBody>
                  <a:tcPr marL="55618" marR="55618" marT="27812" marB="278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solidFill>
                            <a:schemeClr val="tx1"/>
                          </a:solidFill>
                        </a:rPr>
                        <a:t>Var.</a:t>
                      </a:r>
                      <a:r>
                        <a:rPr lang="es-ES_tradnl" sz="1400" baseline="0" dirty="0" smtClean="0">
                          <a:solidFill>
                            <a:schemeClr val="tx1"/>
                          </a:solidFill>
                        </a:rPr>
                        <a:t> Absoluta</a:t>
                      </a:r>
                      <a:endParaRPr lang="es-ES" sz="1400" dirty="0">
                        <a:solidFill>
                          <a:schemeClr val="tx1"/>
                        </a:solidFill>
                      </a:endParaRPr>
                    </a:p>
                  </a:txBody>
                  <a:tcPr marL="55618" marR="55618" marT="27812" marB="278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solidFill>
                            <a:schemeClr val="tx1"/>
                          </a:solidFill>
                        </a:rPr>
                        <a:t>Var. Relativa %</a:t>
                      </a:r>
                      <a:endParaRPr lang="es-ES" sz="1400" dirty="0">
                        <a:solidFill>
                          <a:schemeClr val="tx1"/>
                        </a:solidFill>
                      </a:endParaRPr>
                    </a:p>
                  </a:txBody>
                  <a:tcPr marL="55618" marR="55618" marT="27812" marB="278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</a:tr>
              <a:tr h="276992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1" dirty="0" smtClean="0">
                          <a:solidFill>
                            <a:schemeClr val="tx1"/>
                          </a:solidFill>
                        </a:rPr>
                        <a:t>Gastos de Personal</a:t>
                      </a:r>
                      <a:endParaRPr lang="es-E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2.758,2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2.895,0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136,8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4,9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12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1" dirty="0" smtClean="0"/>
                        <a:t>Gasto</a:t>
                      </a:r>
                      <a:r>
                        <a:rPr lang="es-ES_tradnl" sz="1400" b="1" baseline="0" dirty="0" smtClean="0"/>
                        <a:t> Bienes Corrientes y Servicios</a:t>
                      </a:r>
                      <a:endParaRPr lang="es-ES" sz="14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1.016,2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1.141,2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124,9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12,3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552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1" dirty="0" smtClean="0"/>
                        <a:t>Gastos Financieros</a:t>
                      </a:r>
                      <a:endParaRPr lang="es-ES" sz="14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429,2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221,8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-207,3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-48,3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3848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1" dirty="0" smtClean="0"/>
                        <a:t>Transferencias</a:t>
                      </a:r>
                      <a:r>
                        <a:rPr lang="es-ES_tradnl" sz="1400" b="1" baseline="0" dirty="0" smtClean="0"/>
                        <a:t> Corrientes</a:t>
                      </a:r>
                      <a:endParaRPr lang="es-ES" sz="14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2.128,1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2.294,2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166,0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7,8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1" dirty="0" smtClean="0"/>
                        <a:t>Fondo</a:t>
                      </a:r>
                      <a:r>
                        <a:rPr lang="es-ES_tradnl" sz="1400" b="1" baseline="0" dirty="0" smtClean="0"/>
                        <a:t> de Contingencia</a:t>
                      </a:r>
                      <a:endParaRPr lang="es-ES" sz="1400" b="1" dirty="0" smtClean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2,0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1,6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-0,3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-17,5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3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1" baseline="0" dirty="0" smtClean="0"/>
                        <a:t>OPERACIONES CORRIENTES</a:t>
                      </a:r>
                      <a:endParaRPr lang="es-ES" sz="1400" b="1" dirty="0" smtClean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6.333,7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6.554,0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220,1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3,4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261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b="1" dirty="0" smtClean="0"/>
                        <a:t>Inversiones</a:t>
                      </a:r>
                      <a:r>
                        <a:rPr lang="es-ES_tradnl" sz="1400" b="1" baseline="0" dirty="0" smtClean="0"/>
                        <a:t> Reales</a:t>
                      </a:r>
                      <a:endParaRPr lang="es-ES" sz="1400" b="1" dirty="0" smtClean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167,7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158,3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-9,4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-5,6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2880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1" dirty="0" smtClean="0"/>
                        <a:t>Transferencias de Capital</a:t>
                      </a:r>
                      <a:endParaRPr lang="es-ES" sz="14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443,1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401,8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-41,3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-9,3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160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1" dirty="0" smtClean="0"/>
                        <a:t>OPERACIONES DE CAPITAL</a:t>
                      </a:r>
                      <a:endParaRPr lang="es-ES" sz="14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610,8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560,1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-50,7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-8,3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08248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1" dirty="0" smtClean="0"/>
                        <a:t>OPERACIONES NO FINANCIERAS</a:t>
                      </a:r>
                      <a:endParaRPr lang="es-ES" sz="14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6.944,5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7.114,2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169,4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2,4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25720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1" dirty="0" smtClean="0"/>
                        <a:t>Activos Financieros</a:t>
                      </a:r>
                      <a:endParaRPr lang="es-ES" sz="14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3,3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3,4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0,04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1,1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7992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1" dirty="0" smtClean="0"/>
                        <a:t>Pasivos Financieros</a:t>
                      </a:r>
                      <a:endParaRPr lang="es-ES" sz="14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1.258,2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1.302,5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44,3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3,5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1088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1" dirty="0" smtClean="0"/>
                        <a:t>OPERACIONES</a:t>
                      </a:r>
                      <a:r>
                        <a:rPr lang="es-ES_tradnl" sz="1400" b="1" baseline="0" dirty="0" smtClean="0"/>
                        <a:t> FINANCIERAS</a:t>
                      </a:r>
                      <a:endParaRPr lang="es-ES" sz="14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1.261,5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1.305,9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44,3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3,5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23840">
                <a:tc>
                  <a:txBody>
                    <a:bodyPr/>
                    <a:lstStyle/>
                    <a:p>
                      <a:pPr algn="ctr"/>
                      <a:r>
                        <a:rPr lang="es-ES_tradnl" sz="2000" b="1" dirty="0" smtClean="0"/>
                        <a:t>TOTAL</a:t>
                      </a:r>
                      <a:endParaRPr lang="es-ES" sz="20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/>
                        <a:t>8.206,3</a:t>
                      </a:r>
                      <a:endParaRPr lang="es-ES" sz="20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>
                          <a:solidFill>
                            <a:schemeClr val="tx1"/>
                          </a:solidFill>
                        </a:rPr>
                        <a:t>8.420,1</a:t>
                      </a:r>
                      <a:endParaRPr lang="es-E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>
                          <a:solidFill>
                            <a:schemeClr val="tx1"/>
                          </a:solidFill>
                        </a:rPr>
                        <a:t>213,7</a:t>
                      </a:r>
                      <a:endParaRPr lang="es-E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>
                          <a:solidFill>
                            <a:schemeClr val="tx1"/>
                          </a:solidFill>
                        </a:rPr>
                        <a:t>2,6</a:t>
                      </a:r>
                      <a:endParaRPr lang="es-E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2483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4189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251520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8604448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8604448" y="641268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16</a:t>
            </a:r>
            <a:endParaRPr lang="es-E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07504" y="620688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EN QUÉ SE GASTA  </a:t>
            </a:r>
            <a:endParaRPr lang="es-ES" sz="3200" b="1" dirty="0">
              <a:solidFill>
                <a:srgbClr val="E51A4C"/>
              </a:solidFill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0" y="1124744"/>
            <a:ext cx="9164189" cy="0"/>
          </a:xfrm>
          <a:prstGeom prst="line">
            <a:avLst/>
          </a:prstGeom>
          <a:ln w="19050">
            <a:solidFill>
              <a:srgbClr val="E51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5220072" y="620688"/>
            <a:ext cx="5291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CAPÍTULOS DE GASTO </a:t>
            </a:r>
            <a:endParaRPr lang="es-ES" sz="3200" b="1" dirty="0">
              <a:solidFill>
                <a:srgbClr val="E51A4C"/>
              </a:solidFill>
            </a:endParaRPr>
          </a:p>
        </p:txBody>
      </p:sp>
      <p:graphicFrame>
        <p:nvGraphicFramePr>
          <p:cNvPr id="1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323008"/>
              </p:ext>
            </p:extLst>
          </p:nvPr>
        </p:nvGraphicFramePr>
        <p:xfrm>
          <a:off x="108496" y="1634779"/>
          <a:ext cx="8927997" cy="3367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9208"/>
                <a:gridCol w="1224136"/>
                <a:gridCol w="1224136"/>
                <a:gridCol w="1080120"/>
                <a:gridCol w="1440160"/>
                <a:gridCol w="1152128"/>
                <a:gridCol w="1008109"/>
              </a:tblGrid>
              <a:tr h="960024">
                <a:tc>
                  <a:txBody>
                    <a:bodyPr/>
                    <a:lstStyle/>
                    <a:p>
                      <a:pPr algn="ctr"/>
                      <a:r>
                        <a:rPr lang="es-ES_tradnl" sz="1600" i="0" dirty="0" smtClean="0">
                          <a:solidFill>
                            <a:schemeClr val="tx1"/>
                          </a:solidFill>
                        </a:rPr>
                        <a:t>CAPÍTULOS</a:t>
                      </a:r>
                      <a:endParaRPr lang="es-ES" sz="1600" i="0" dirty="0">
                        <a:solidFill>
                          <a:schemeClr val="tx1"/>
                        </a:solidFill>
                      </a:endParaRPr>
                    </a:p>
                  </a:txBody>
                  <a:tcPr marL="55618" marR="55618" marT="27812" marB="2781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>
                          <a:solidFill>
                            <a:schemeClr val="tx1"/>
                          </a:solidFill>
                        </a:rPr>
                        <a:t>Presupuesto 2015 </a:t>
                      </a:r>
                      <a:endParaRPr lang="es-E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5618" marR="55618" marT="27812" marB="2781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>
                          <a:solidFill>
                            <a:schemeClr val="tx1"/>
                          </a:solidFill>
                        </a:rPr>
                        <a:t>Presupuesto 2016</a:t>
                      </a:r>
                      <a:endParaRPr lang="es-E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5618" marR="55618" marT="27812" marB="278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>
                          <a:solidFill>
                            <a:schemeClr val="tx1"/>
                          </a:solidFill>
                        </a:rPr>
                        <a:t>Variación</a:t>
                      </a:r>
                      <a:r>
                        <a:rPr lang="es-ES_tradnl" sz="1600" baseline="0" dirty="0" smtClean="0">
                          <a:solidFill>
                            <a:schemeClr val="tx1"/>
                          </a:solidFill>
                        </a:rPr>
                        <a:t> Absoluta 2015</a:t>
                      </a:r>
                      <a:endParaRPr lang="es-E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5618" marR="55618" marT="27812" marB="278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>
                          <a:solidFill>
                            <a:schemeClr val="tx1"/>
                          </a:solidFill>
                        </a:rPr>
                        <a:t>Variación Relativa % 2015</a:t>
                      </a:r>
                      <a:endParaRPr lang="es-E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5618" marR="55618" marT="27812" marB="278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>
                          <a:solidFill>
                            <a:schemeClr val="tx1"/>
                          </a:solidFill>
                        </a:rPr>
                        <a:t>Gasto Real</a:t>
                      </a:r>
                      <a:r>
                        <a:rPr lang="es-ES_tradnl" sz="1600" baseline="0" dirty="0" smtClean="0">
                          <a:solidFill>
                            <a:schemeClr val="tx1"/>
                          </a:solidFill>
                        </a:rPr>
                        <a:t> 2014</a:t>
                      </a:r>
                      <a:endParaRPr lang="es-ES" sz="1600" dirty="0">
                        <a:solidFill>
                          <a:schemeClr val="tx1"/>
                        </a:solidFill>
                      </a:endParaRPr>
                    </a:p>
                  </a:txBody>
                  <a:tcPr marL="55618" marR="55618" marT="27812" marB="2781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600" dirty="0" smtClean="0">
                          <a:solidFill>
                            <a:schemeClr val="tx1"/>
                          </a:solidFill>
                        </a:rPr>
                        <a:t>Variación Relativa % 2014</a:t>
                      </a:r>
                      <a:endParaRPr lang="es-E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55618" marR="55618" marT="27812" marB="27812"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600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000" b="1" dirty="0" smtClean="0"/>
                        <a:t>Inversiones</a:t>
                      </a:r>
                      <a:r>
                        <a:rPr lang="es-ES_tradnl" sz="2000" b="1" baseline="0" dirty="0" smtClean="0"/>
                        <a:t> Reales</a:t>
                      </a:r>
                      <a:endParaRPr lang="es-ES" sz="2000" b="1" dirty="0" smtClean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167,7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158,3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-9,4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-5,6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/>
                        <a:t>105,0</a:t>
                      </a:r>
                      <a:endParaRPr lang="es-ES" sz="16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/>
                        <a:t>50,6</a:t>
                      </a:r>
                      <a:endParaRPr lang="es-ES" sz="16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60014">
                <a:tc>
                  <a:txBody>
                    <a:bodyPr/>
                    <a:lstStyle/>
                    <a:p>
                      <a:pPr algn="ctr"/>
                      <a:r>
                        <a:rPr lang="es-ES_tradnl" sz="2000" b="1" dirty="0" smtClean="0"/>
                        <a:t>Transferencias de Capital</a:t>
                      </a:r>
                      <a:endParaRPr lang="es-ES" sz="20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443,1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401,8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-41,3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-9,3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/>
                        <a:t>266,3</a:t>
                      </a:r>
                      <a:endParaRPr lang="es-ES" sz="16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/>
                        <a:t>50,8</a:t>
                      </a:r>
                      <a:endParaRPr lang="es-ES" sz="16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0229">
                <a:tc>
                  <a:txBody>
                    <a:bodyPr/>
                    <a:lstStyle/>
                    <a:p>
                      <a:pPr algn="ctr"/>
                      <a:r>
                        <a:rPr lang="es-ES_tradnl" sz="2000" b="1" dirty="0" smtClean="0"/>
                        <a:t>TOTAL OPERACIONES DE CAPITAL</a:t>
                      </a:r>
                      <a:endParaRPr lang="es-ES" sz="20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/>
                        <a:t>610,8</a:t>
                      </a:r>
                      <a:endParaRPr lang="es-ES" sz="20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>
                          <a:solidFill>
                            <a:schemeClr val="tx1"/>
                          </a:solidFill>
                        </a:rPr>
                        <a:t>560,1</a:t>
                      </a:r>
                      <a:endParaRPr lang="es-E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>
                          <a:solidFill>
                            <a:schemeClr val="tx1"/>
                          </a:solidFill>
                        </a:rPr>
                        <a:t>-50,7</a:t>
                      </a:r>
                      <a:endParaRPr lang="es-E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>
                          <a:solidFill>
                            <a:schemeClr val="tx1"/>
                          </a:solidFill>
                        </a:rPr>
                        <a:t>-8,3</a:t>
                      </a:r>
                      <a:endParaRPr lang="es-E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371,3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50,7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9532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07504" y="107340"/>
            <a:ext cx="604867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b="1" dirty="0" smtClean="0">
                <a:solidFill>
                  <a:schemeClr val="tx1"/>
                </a:solidFill>
              </a:rPr>
              <a:t>Distribución del presupuesto por capítulos </a:t>
            </a:r>
            <a:r>
              <a:rPr lang="es-ES_tradnl" dirty="0" smtClean="0">
                <a:solidFill>
                  <a:schemeClr val="tx1"/>
                </a:solidFill>
              </a:rPr>
              <a:t>(Millones de euros)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092280" y="107340"/>
            <a:ext cx="1980348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b="1" dirty="0" smtClean="0">
                <a:solidFill>
                  <a:schemeClr val="tx1"/>
                </a:solidFill>
              </a:rPr>
              <a:t>Presupuestos 2016</a:t>
            </a:r>
            <a:endParaRPr lang="es-ES" b="1" dirty="0">
              <a:solidFill>
                <a:schemeClr val="tx1"/>
              </a:solidFill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27384"/>
            <a:ext cx="9164189" cy="6858000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107504" y="6309320"/>
            <a:ext cx="36004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8604448" y="6381328"/>
            <a:ext cx="36004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8604448" y="641268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17</a:t>
            </a:r>
            <a:endParaRPr lang="es-ES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-36512" y="1124744"/>
            <a:ext cx="9164189" cy="0"/>
          </a:xfrm>
          <a:prstGeom prst="line">
            <a:avLst/>
          </a:prstGeom>
          <a:ln w="19050">
            <a:solidFill>
              <a:srgbClr val="E51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35496" y="620688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EN QUÉ SE GASTA  </a:t>
            </a:r>
            <a:endParaRPr lang="es-ES" sz="3200" b="1" dirty="0">
              <a:solidFill>
                <a:srgbClr val="E51A4C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5185552" y="620688"/>
            <a:ext cx="5291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CAPÍTULOS DE GASTO </a:t>
            </a:r>
            <a:endParaRPr lang="es-ES" sz="3200" b="1" dirty="0">
              <a:solidFill>
                <a:srgbClr val="E51A4C"/>
              </a:solidFill>
            </a:endParaRPr>
          </a:p>
        </p:txBody>
      </p:sp>
      <p:graphicFrame>
        <p:nvGraphicFramePr>
          <p:cNvPr id="12" name="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5547760"/>
              </p:ext>
            </p:extLst>
          </p:nvPr>
        </p:nvGraphicFramePr>
        <p:xfrm>
          <a:off x="1115616" y="1444788"/>
          <a:ext cx="7488832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5 Conector recto"/>
          <p:cNvCxnSpPr/>
          <p:nvPr/>
        </p:nvCxnSpPr>
        <p:spPr>
          <a:xfrm flipV="1">
            <a:off x="2349765" y="1988840"/>
            <a:ext cx="648072" cy="6480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1774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64189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251520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8604448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adroTexto"/>
          <p:cNvSpPr txBox="1"/>
          <p:nvPr/>
        </p:nvSpPr>
        <p:spPr>
          <a:xfrm>
            <a:off x="8604448" y="641268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19</a:t>
            </a:r>
            <a:endParaRPr lang="es-E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5496" y="611977"/>
            <a:ext cx="6696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QUIÉN GESTIONA EL GASTO </a:t>
            </a:r>
            <a:endParaRPr lang="es-ES" sz="3200" b="1" dirty="0">
              <a:solidFill>
                <a:srgbClr val="E51A4C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7020272" y="611977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SECCIONES</a:t>
            </a:r>
            <a:endParaRPr lang="es-ES" sz="3200" b="1" dirty="0">
              <a:solidFill>
                <a:srgbClr val="E51A4C"/>
              </a:solidFill>
            </a:endParaRPr>
          </a:p>
        </p:txBody>
      </p:sp>
      <p:graphicFrame>
        <p:nvGraphicFramePr>
          <p:cNvPr id="17" name="1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528691"/>
              </p:ext>
            </p:extLst>
          </p:nvPr>
        </p:nvGraphicFramePr>
        <p:xfrm>
          <a:off x="107504" y="1124744"/>
          <a:ext cx="8984916" cy="5661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7426"/>
                <a:gridCol w="1476000"/>
                <a:gridCol w="1503830"/>
                <a:gridCol w="1503830"/>
                <a:gridCol w="1503830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s-ES_tradnl" sz="1600" i="0" dirty="0" smtClean="0">
                          <a:solidFill>
                            <a:schemeClr val="tx1"/>
                          </a:solidFill>
                        </a:rPr>
                        <a:t>SECCIONES</a:t>
                      </a:r>
                      <a:endParaRPr lang="es-ES" sz="1600" i="0" dirty="0">
                        <a:solidFill>
                          <a:schemeClr val="tx1"/>
                        </a:solidFill>
                      </a:endParaRPr>
                    </a:p>
                  </a:txBody>
                  <a:tcPr marL="55618" marR="55618" marT="27812" marB="2781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solidFill>
                            <a:schemeClr val="tx1"/>
                          </a:solidFill>
                        </a:rPr>
                        <a:t>Presupuesto 2015</a:t>
                      </a:r>
                      <a:endParaRPr lang="es-ES" sz="1400" dirty="0">
                        <a:solidFill>
                          <a:schemeClr val="tx1"/>
                        </a:solidFill>
                      </a:endParaRPr>
                    </a:p>
                  </a:txBody>
                  <a:tcPr marL="55618" marR="55618" marT="27812" marB="2781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solidFill>
                            <a:schemeClr val="tx1"/>
                          </a:solidFill>
                        </a:rPr>
                        <a:t>Presupuesto 2016</a:t>
                      </a:r>
                      <a:endParaRPr lang="es-ES" sz="1400" dirty="0">
                        <a:solidFill>
                          <a:schemeClr val="tx1"/>
                        </a:solidFill>
                      </a:endParaRPr>
                    </a:p>
                  </a:txBody>
                  <a:tcPr marL="55618" marR="55618" marT="27812" marB="278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solidFill>
                            <a:schemeClr val="tx1"/>
                          </a:solidFill>
                        </a:rPr>
                        <a:t>Var.</a:t>
                      </a:r>
                      <a:r>
                        <a:rPr lang="es-ES_tradnl" sz="1400" baseline="0" dirty="0" smtClean="0">
                          <a:solidFill>
                            <a:schemeClr val="tx1"/>
                          </a:solidFill>
                        </a:rPr>
                        <a:t> Absoluta 2015</a:t>
                      </a:r>
                      <a:endParaRPr lang="es-ES" sz="1400" dirty="0">
                        <a:solidFill>
                          <a:schemeClr val="tx1"/>
                        </a:solidFill>
                      </a:endParaRPr>
                    </a:p>
                  </a:txBody>
                  <a:tcPr marL="55618" marR="55618" marT="27812" marB="278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solidFill>
                            <a:schemeClr val="tx1"/>
                          </a:solidFill>
                        </a:rPr>
                        <a:t>Var. Relativa % 2015</a:t>
                      </a:r>
                      <a:endParaRPr lang="es-ES" sz="1400" dirty="0">
                        <a:solidFill>
                          <a:schemeClr val="tx1"/>
                        </a:solidFill>
                      </a:endParaRPr>
                    </a:p>
                  </a:txBody>
                  <a:tcPr marL="55618" marR="55618" marT="27812" marB="278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SESCAM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2.344,0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2.552,7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208,6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8,9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63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600" b="1" dirty="0" smtClean="0"/>
                        <a:t>Educación,</a:t>
                      </a:r>
                      <a:r>
                        <a:rPr lang="es-ES_tradnl" sz="1600" b="1" baseline="0" dirty="0" smtClean="0"/>
                        <a:t> Cultura y Deportes</a:t>
                      </a:r>
                      <a:endParaRPr lang="es-ES" sz="16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1.494,6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1.562,4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67,8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4,5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2224"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 smtClean="0"/>
                        <a:t>Agricultura</a:t>
                      </a:r>
                      <a:r>
                        <a:rPr lang="es-ES_tradnl" sz="1600" b="1" baseline="0" dirty="0" smtClean="0"/>
                        <a:t>, Medio Ambiente y Desarrollo Rural</a:t>
                      </a:r>
                      <a:endParaRPr lang="es-ES" sz="16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1.353,8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1.378,7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24,8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1,84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6112"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 smtClean="0"/>
                        <a:t>Bienestar</a:t>
                      </a:r>
                      <a:r>
                        <a:rPr lang="es-ES_tradnl" sz="1600" b="1" baseline="0" dirty="0" smtClean="0"/>
                        <a:t> Social</a:t>
                      </a:r>
                      <a:endParaRPr lang="es-ES" sz="16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607,3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642,4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35,0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5,77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4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600" b="1" dirty="0" smtClean="0"/>
                        <a:t>Economía,</a:t>
                      </a:r>
                      <a:r>
                        <a:rPr lang="es-ES_tradnl" sz="1600" b="1" baseline="0" dirty="0" smtClean="0"/>
                        <a:t> Empresas y Empleo</a:t>
                      </a:r>
                      <a:endParaRPr lang="es-ES" sz="1600" b="1" dirty="0" smtClean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170,6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245,6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74,9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43,9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62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600" b="1" dirty="0" smtClean="0"/>
                        <a:t>Fomento</a:t>
                      </a:r>
                      <a:endParaRPr lang="es-ES" sz="1600" b="1" dirty="0" smtClean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259,5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233,9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-25,6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-9,8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8560"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 smtClean="0"/>
                        <a:t>Sanidad</a:t>
                      </a:r>
                      <a:r>
                        <a:rPr lang="es-ES_tradnl" sz="1600" b="1" baseline="0" dirty="0" smtClean="0"/>
                        <a:t> </a:t>
                      </a:r>
                      <a:endParaRPr lang="es-ES" sz="16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82,2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83,0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0,7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0,8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4848"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 smtClean="0"/>
                        <a:t>Hacienda</a:t>
                      </a:r>
                      <a:r>
                        <a:rPr lang="es-ES_tradnl" sz="1600" b="1" baseline="0" dirty="0" smtClean="0"/>
                        <a:t> y AA.PP.</a:t>
                      </a:r>
                      <a:endParaRPr lang="es-ES" sz="16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81,6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77,1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-4,5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-5,5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9128"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 smtClean="0"/>
                        <a:t>Presidencia de la Junta</a:t>
                      </a:r>
                      <a:endParaRPr lang="es-ES" sz="16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54,2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54,5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0,3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0,5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408"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 smtClean="0"/>
                        <a:t>Instituto de la Mujer</a:t>
                      </a:r>
                      <a:endParaRPr lang="es-ES" sz="16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14,7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16,6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1,9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13,2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7688"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 smtClean="0"/>
                        <a:t>Deuda Pública</a:t>
                      </a:r>
                      <a:endParaRPr lang="es-ES" sz="16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1.682,3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1.516,4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-165,9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-9,8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1968"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 smtClean="0"/>
                        <a:t>Resto secciones</a:t>
                      </a:r>
                      <a:endParaRPr lang="es-ES" sz="16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61,5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56,8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/>
                        <a:t>-4,7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-7,6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8256">
                <a:tc>
                  <a:txBody>
                    <a:bodyPr/>
                    <a:lstStyle/>
                    <a:p>
                      <a:pPr algn="ctr"/>
                      <a:r>
                        <a:rPr lang="es-ES_tradnl" sz="2000" b="1" dirty="0" smtClean="0"/>
                        <a:t>TOTAL</a:t>
                      </a:r>
                      <a:endParaRPr lang="es-ES" sz="20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/>
                        <a:t>8.206,3</a:t>
                      </a:r>
                      <a:endParaRPr lang="es-ES" sz="20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>
                          <a:solidFill>
                            <a:schemeClr val="tx1"/>
                          </a:solidFill>
                        </a:rPr>
                        <a:t>8.420,1</a:t>
                      </a:r>
                      <a:endParaRPr lang="es-E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>
                          <a:solidFill>
                            <a:schemeClr val="tx1"/>
                          </a:solidFill>
                        </a:rPr>
                        <a:t>213,7</a:t>
                      </a:r>
                      <a:endParaRPr lang="es-E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>
                          <a:solidFill>
                            <a:schemeClr val="tx1"/>
                          </a:solidFill>
                        </a:rPr>
                        <a:t>2,6</a:t>
                      </a:r>
                      <a:endParaRPr lang="es-E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</a:tr>
            </a:tbl>
          </a:graphicData>
        </a:graphic>
      </p:graphicFrame>
      <p:cxnSp>
        <p:nvCxnSpPr>
          <p:cNvPr id="10" name="9 Conector recto"/>
          <p:cNvCxnSpPr/>
          <p:nvPr/>
        </p:nvCxnSpPr>
        <p:spPr>
          <a:xfrm>
            <a:off x="16323" y="1052736"/>
            <a:ext cx="9164189" cy="0"/>
          </a:xfrm>
          <a:prstGeom prst="line">
            <a:avLst/>
          </a:prstGeom>
          <a:ln w="19050">
            <a:solidFill>
              <a:srgbClr val="E51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2584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-16470"/>
            <a:ext cx="9164189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251520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8604448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8604448" y="641268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19</a:t>
            </a:r>
            <a:endParaRPr lang="es-ES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0" y="1124744"/>
            <a:ext cx="9164189" cy="0"/>
          </a:xfrm>
          <a:prstGeom prst="line">
            <a:avLst/>
          </a:prstGeom>
          <a:ln w="19050">
            <a:solidFill>
              <a:srgbClr val="E51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35496" y="620688"/>
            <a:ext cx="6696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QUIÉN GESTIONA EL GASTO </a:t>
            </a:r>
            <a:endParaRPr lang="es-ES" sz="3200" b="1" dirty="0">
              <a:solidFill>
                <a:srgbClr val="E51A4C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7020272" y="620688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SECCIONES</a:t>
            </a:r>
            <a:endParaRPr lang="es-ES" sz="3200" b="1" dirty="0">
              <a:solidFill>
                <a:srgbClr val="E51A4C"/>
              </a:solidFill>
            </a:endParaRPr>
          </a:p>
        </p:txBody>
      </p:sp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846934"/>
              </p:ext>
            </p:extLst>
          </p:nvPr>
        </p:nvGraphicFramePr>
        <p:xfrm>
          <a:off x="1367644" y="1628800"/>
          <a:ext cx="6732748" cy="5134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" name="2 Conector recto"/>
          <p:cNvCxnSpPr/>
          <p:nvPr/>
        </p:nvCxnSpPr>
        <p:spPr>
          <a:xfrm flipV="1">
            <a:off x="4788024" y="2843611"/>
            <a:ext cx="2160240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229298" y="630932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/>
              <a:t>Sobre gasto no financiero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436226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7384"/>
            <a:ext cx="9164189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251520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8604448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683568" y="980728"/>
            <a:ext cx="80288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600" dirty="0" smtClean="0"/>
              <a:t>El presupuesto total de 2016 asciende a </a:t>
            </a:r>
            <a:r>
              <a:rPr lang="es-ES_tradnl" sz="3600" b="1" dirty="0" smtClean="0"/>
              <a:t>8.420,1</a:t>
            </a:r>
            <a:r>
              <a:rPr lang="es-ES_tradnl" sz="3600" dirty="0" smtClean="0"/>
              <a:t> millones de euros </a:t>
            </a:r>
          </a:p>
        </p:txBody>
      </p:sp>
      <p:graphicFrame>
        <p:nvGraphicFramePr>
          <p:cNvPr id="10" name="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1966721"/>
              </p:ext>
            </p:extLst>
          </p:nvPr>
        </p:nvGraphicFramePr>
        <p:xfrm>
          <a:off x="604543" y="2492896"/>
          <a:ext cx="4255489" cy="3892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10 CuadroTexto"/>
          <p:cNvSpPr txBox="1"/>
          <p:nvPr/>
        </p:nvSpPr>
        <p:spPr>
          <a:xfrm>
            <a:off x="1979712" y="623731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b="1" dirty="0" smtClean="0"/>
              <a:t>2015</a:t>
            </a:r>
            <a:endParaRPr lang="es-ES" sz="1200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3563888" y="624656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b="1" dirty="0" smtClean="0"/>
              <a:t>2016</a:t>
            </a:r>
            <a:endParaRPr lang="es-ES" sz="1200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3452060" y="2507705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b="1" dirty="0" smtClean="0"/>
              <a:t>8.420,1</a:t>
            </a:r>
            <a:endParaRPr lang="es-ES" sz="1600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5940152" y="3501008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Presupuesto no financiero: </a:t>
            </a:r>
            <a:r>
              <a:rPr lang="es-ES_tradnl" b="1" dirty="0" smtClean="0"/>
              <a:t>6.890,6 M€</a:t>
            </a:r>
            <a:r>
              <a:rPr lang="es-ES_tradnl" dirty="0" smtClean="0"/>
              <a:t>, incremento del </a:t>
            </a:r>
            <a:r>
              <a:rPr lang="es-ES_tradnl" b="1" dirty="0" smtClean="0"/>
              <a:t>5,8%</a:t>
            </a:r>
            <a:endParaRPr lang="es-ES" b="1" dirty="0"/>
          </a:p>
        </p:txBody>
      </p:sp>
      <p:pic>
        <p:nvPicPr>
          <p:cNvPr id="15" name="14 Imagen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5187299" y="3894858"/>
            <a:ext cx="536829" cy="314036"/>
          </a:xfrm>
          <a:prstGeom prst="rect">
            <a:avLst/>
          </a:prstGeom>
        </p:spPr>
      </p:pic>
      <p:sp>
        <p:nvSpPr>
          <p:cNvPr id="16" name="15 CuadroTexto"/>
          <p:cNvSpPr txBox="1"/>
          <p:nvPr/>
        </p:nvSpPr>
        <p:spPr>
          <a:xfrm>
            <a:off x="5580112" y="2348880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/>
              <a:t>213,7 millones</a:t>
            </a:r>
            <a:endParaRPr lang="es-ES_tradnl" sz="2400" b="1" dirty="0"/>
          </a:p>
        </p:txBody>
      </p:sp>
      <p:pic>
        <p:nvPicPr>
          <p:cNvPr id="17" name="16 Imagen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5187299" y="4809926"/>
            <a:ext cx="536829" cy="314036"/>
          </a:xfrm>
          <a:prstGeom prst="rect">
            <a:avLst/>
          </a:prstGeom>
        </p:spPr>
      </p:pic>
      <p:pic>
        <p:nvPicPr>
          <p:cNvPr id="19" name="18 Imagen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5187299" y="5661248"/>
            <a:ext cx="536829" cy="314036"/>
          </a:xfrm>
          <a:prstGeom prst="rect">
            <a:avLst/>
          </a:prstGeom>
        </p:spPr>
      </p:pic>
      <p:sp>
        <p:nvSpPr>
          <p:cNvPr id="20" name="19 CuadroTexto"/>
          <p:cNvSpPr txBox="1"/>
          <p:nvPr/>
        </p:nvSpPr>
        <p:spPr>
          <a:xfrm>
            <a:off x="8820472" y="641268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2</a:t>
            </a:r>
            <a:endParaRPr lang="es-E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1" name="20 Flecha arriba"/>
          <p:cNvSpPr/>
          <p:nvPr/>
        </p:nvSpPr>
        <p:spPr>
          <a:xfrm>
            <a:off x="5292080" y="2884874"/>
            <a:ext cx="252804" cy="328102"/>
          </a:xfrm>
          <a:prstGeom prst="upArrow">
            <a:avLst/>
          </a:prstGeom>
          <a:solidFill>
            <a:srgbClr val="E51A4C"/>
          </a:solidFill>
          <a:ln>
            <a:solidFill>
              <a:srgbClr val="E51A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CuadroTexto"/>
          <p:cNvSpPr txBox="1"/>
          <p:nvPr/>
        </p:nvSpPr>
        <p:spPr>
          <a:xfrm>
            <a:off x="5580111" y="2884874"/>
            <a:ext cx="3094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/>
              <a:t>2,6% respecto a 2015</a:t>
            </a:r>
            <a:endParaRPr lang="es-ES_tradnl" sz="2400" b="1" dirty="0"/>
          </a:p>
        </p:txBody>
      </p:sp>
      <p:sp>
        <p:nvSpPr>
          <p:cNvPr id="24" name="23 CuadroTexto"/>
          <p:cNvSpPr txBox="1"/>
          <p:nvPr/>
        </p:nvSpPr>
        <p:spPr>
          <a:xfrm>
            <a:off x="5940152" y="4449886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Objetivo de estabilidad presupuestaria: </a:t>
            </a:r>
          </a:p>
          <a:p>
            <a:r>
              <a:rPr lang="es-ES_tradnl" b="1" dirty="0" smtClean="0"/>
              <a:t>0,3% déficit /PIB</a:t>
            </a:r>
            <a:endParaRPr lang="es-ES" b="1" dirty="0"/>
          </a:p>
        </p:txBody>
      </p:sp>
      <p:sp>
        <p:nvSpPr>
          <p:cNvPr id="25" name="24 CuadroTexto"/>
          <p:cNvSpPr txBox="1"/>
          <p:nvPr/>
        </p:nvSpPr>
        <p:spPr>
          <a:xfrm>
            <a:off x="5940152" y="5457998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Objetivo de sostenibilidad financiera: </a:t>
            </a:r>
            <a:r>
              <a:rPr lang="es-ES_tradnl" b="1" dirty="0" smtClean="0"/>
              <a:t>33% deuda pública /PIB</a:t>
            </a:r>
            <a:endParaRPr lang="es-ES" b="1" dirty="0"/>
          </a:p>
        </p:txBody>
      </p:sp>
      <p:sp>
        <p:nvSpPr>
          <p:cNvPr id="26" name="25 Flecha arriba"/>
          <p:cNvSpPr/>
          <p:nvPr/>
        </p:nvSpPr>
        <p:spPr>
          <a:xfrm>
            <a:off x="5292080" y="2348880"/>
            <a:ext cx="252804" cy="328102"/>
          </a:xfrm>
          <a:prstGeom prst="upArrow">
            <a:avLst/>
          </a:prstGeom>
          <a:solidFill>
            <a:srgbClr val="E51A4C"/>
          </a:solidFill>
          <a:ln>
            <a:solidFill>
              <a:srgbClr val="E51A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1100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08"/>
            <a:ext cx="9164189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251520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8604448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8604448" y="641268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20</a:t>
            </a:r>
            <a:endParaRPr lang="es-E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07504" y="620689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PRESUPUESTO DE </a:t>
            </a:r>
            <a:r>
              <a:rPr lang="es-ES_tradnl" sz="3200" b="1" dirty="0">
                <a:solidFill>
                  <a:srgbClr val="E51A4C"/>
                </a:solidFill>
              </a:rPr>
              <a:t>I</a:t>
            </a:r>
            <a:r>
              <a:rPr lang="es-ES_tradnl" sz="3200" b="1" dirty="0" smtClean="0">
                <a:solidFill>
                  <a:srgbClr val="E51A4C"/>
                </a:solidFill>
              </a:rPr>
              <a:t>NGRESOS </a:t>
            </a:r>
            <a:endParaRPr lang="es-ES" sz="3200" b="1" dirty="0">
              <a:solidFill>
                <a:srgbClr val="E51A4C"/>
              </a:solidFill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0" y="1124744"/>
            <a:ext cx="9164189" cy="0"/>
          </a:xfrm>
          <a:prstGeom prst="line">
            <a:avLst/>
          </a:prstGeom>
          <a:ln w="19050">
            <a:solidFill>
              <a:srgbClr val="E51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5004048" y="620688"/>
            <a:ext cx="4072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3200" b="1" dirty="0" smtClean="0">
                <a:solidFill>
                  <a:srgbClr val="E51A4C"/>
                </a:solidFill>
              </a:rPr>
              <a:t>IMPUESTOS Y TASAS </a:t>
            </a:r>
            <a:endParaRPr lang="es-ES" sz="3200" b="1" dirty="0">
              <a:solidFill>
                <a:srgbClr val="E51A4C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51520" y="1700808"/>
            <a:ext cx="2545761" cy="449377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/>
              <a:t>MODIFICACIÓN DE LA LEY DE TASAS</a:t>
            </a:r>
          </a:p>
          <a:p>
            <a:pPr algn="ctr"/>
            <a:endParaRPr lang="es-ES_tradnl" b="1" dirty="0" smtClean="0"/>
          </a:p>
          <a:p>
            <a:pPr algn="ctr"/>
            <a:r>
              <a:rPr lang="es-ES_tradnl" b="1" dirty="0" smtClean="0"/>
              <a:t>Supresión de 30 tasas, entre las que están las de la dependencia</a:t>
            </a:r>
          </a:p>
          <a:p>
            <a:pPr algn="ctr"/>
            <a:endParaRPr lang="es-ES_tradnl" b="1" dirty="0"/>
          </a:p>
          <a:p>
            <a:pPr algn="ctr"/>
            <a:r>
              <a:rPr lang="es-ES_tradnl" b="1" dirty="0" smtClean="0"/>
              <a:t>Exenciones en 19 tasas para personas especialmente protegidas</a:t>
            </a:r>
          </a:p>
          <a:p>
            <a:pPr algn="ctr"/>
            <a:endParaRPr lang="es-ES_tradnl" b="1" dirty="0"/>
          </a:p>
          <a:p>
            <a:pPr algn="ctr"/>
            <a:r>
              <a:rPr lang="es-ES_tradnl" b="1" dirty="0"/>
              <a:t>M</a:t>
            </a:r>
            <a:r>
              <a:rPr lang="es-ES_tradnl" b="1" dirty="0" smtClean="0"/>
              <a:t>odificación de 10 tasas para eliminar carga burocrática</a:t>
            </a:r>
            <a:endParaRPr lang="es-ES_tradnl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2915815" y="2420888"/>
            <a:ext cx="3070863" cy="372483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s-ES_tradnl" b="1" dirty="0" smtClean="0"/>
              <a:t>IMPUESTO SOBRE SUCESIONES Y DONACIONES</a:t>
            </a:r>
          </a:p>
          <a:p>
            <a:pPr algn="ctr">
              <a:lnSpc>
                <a:spcPts val="2000"/>
              </a:lnSpc>
            </a:pPr>
            <a:r>
              <a:rPr lang="es-ES_tradnl" b="1" dirty="0" smtClean="0"/>
              <a:t>Herencias: bonificación del 100% para bases liquidables inferiores a 175.000 euros</a:t>
            </a:r>
          </a:p>
          <a:p>
            <a:pPr algn="ctr">
              <a:lnSpc>
                <a:spcPts val="2000"/>
              </a:lnSpc>
            </a:pPr>
            <a:r>
              <a:rPr lang="es-ES_tradnl" b="1" dirty="0" smtClean="0"/>
              <a:t>98% de las declaraciones exentas</a:t>
            </a:r>
          </a:p>
          <a:p>
            <a:pPr algn="ctr">
              <a:lnSpc>
                <a:spcPts val="2000"/>
              </a:lnSpc>
            </a:pPr>
            <a:endParaRPr lang="es-ES_tradnl" b="1" dirty="0" smtClean="0"/>
          </a:p>
          <a:p>
            <a:pPr algn="ctr">
              <a:lnSpc>
                <a:spcPts val="2000"/>
              </a:lnSpc>
            </a:pPr>
            <a:r>
              <a:rPr lang="es-ES_tradnl" b="1" dirty="0" smtClean="0"/>
              <a:t>Donaciones: inferiores a 120.000 euros no sufren modificaciones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1475656" y="6309320"/>
            <a:ext cx="6336704" cy="38592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s-ES_tradnl" b="1" dirty="0" smtClean="0"/>
              <a:t>CONGELACIÓN DE TODAS LAS TASAS QUE QUEDAN EN VIGOR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6130695" y="1700808"/>
            <a:ext cx="2545200" cy="449377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/>
              <a:t>IMPUESTO SOBRE TRANSMISIONES PATRIMONIALES Y ACTOS JURÍDICOS DOCUMENTADOS</a:t>
            </a:r>
          </a:p>
          <a:p>
            <a:pPr algn="ctr"/>
            <a:r>
              <a:rPr lang="es-ES_tradnl" b="1" dirty="0" smtClean="0"/>
              <a:t>En relación a la transmisión de bienes inmuebles:</a:t>
            </a:r>
            <a:endParaRPr lang="es-ES_tradnl" b="1" dirty="0"/>
          </a:p>
          <a:p>
            <a:pPr marL="285750" indent="-285750" algn="ctr">
              <a:buFontTx/>
              <a:buChar char="-"/>
            </a:pPr>
            <a:r>
              <a:rPr lang="es-ES_tradnl" b="1" dirty="0" smtClean="0"/>
              <a:t>Se disminuye el tipo impositivo reducido del 7 al 6%</a:t>
            </a:r>
          </a:p>
          <a:p>
            <a:pPr marL="285750" indent="-285750" algn="ctr">
              <a:buFontTx/>
              <a:buChar char="-"/>
            </a:pPr>
            <a:r>
              <a:rPr lang="es-ES_tradnl" b="1" dirty="0" smtClean="0"/>
              <a:t>Se incrementa el tipo general del 8 al 9%</a:t>
            </a:r>
            <a:endParaRPr lang="es-ES_tradnl" b="1" dirty="0"/>
          </a:p>
        </p:txBody>
      </p:sp>
      <p:sp>
        <p:nvSpPr>
          <p:cNvPr id="16" name="15 CuadroTexto"/>
          <p:cNvSpPr txBox="1"/>
          <p:nvPr/>
        </p:nvSpPr>
        <p:spPr>
          <a:xfrm>
            <a:off x="2915815" y="1221264"/>
            <a:ext cx="3070863" cy="1055608"/>
          </a:xfrm>
          <a:prstGeom prst="roundRect">
            <a:avLst/>
          </a:prstGeom>
          <a:solidFill>
            <a:srgbClr val="E51A4C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800" b="1" dirty="0" smtClean="0"/>
              <a:t>Política tributaria progresiva</a:t>
            </a:r>
            <a:endParaRPr lang="es-ES" sz="2800" b="1" dirty="0"/>
          </a:p>
        </p:txBody>
      </p:sp>
    </p:spTree>
    <p:extLst>
      <p:ext uri="{BB962C8B-B14F-4D97-AF65-F5344CB8AC3E}">
        <p14:creationId xmlns:p14="http://schemas.microsoft.com/office/powerpoint/2010/main" val="1445182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27384"/>
            <a:ext cx="9200782" cy="68853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4 Rectángulo"/>
          <p:cNvSpPr/>
          <p:nvPr/>
        </p:nvSpPr>
        <p:spPr>
          <a:xfrm>
            <a:off x="251520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8604448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8604448" y="641268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21</a:t>
            </a:r>
            <a:endParaRPr lang="es-E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0" y="628151"/>
            <a:ext cx="6876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PRESUPUESTO DE INGRESOS  </a:t>
            </a:r>
            <a:endParaRPr lang="es-ES" sz="3200" b="1" dirty="0">
              <a:solidFill>
                <a:srgbClr val="E51A4C"/>
              </a:solidFill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-36512" y="1124744"/>
            <a:ext cx="9164189" cy="0"/>
          </a:xfrm>
          <a:prstGeom prst="line">
            <a:avLst/>
          </a:prstGeom>
          <a:ln w="19050">
            <a:solidFill>
              <a:srgbClr val="E51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7012139" y="620688"/>
            <a:ext cx="3320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CAPÍTULOS </a:t>
            </a:r>
            <a:endParaRPr lang="es-ES" sz="3200" b="1" dirty="0">
              <a:solidFill>
                <a:srgbClr val="E51A4C"/>
              </a:solidFill>
            </a:endParaRPr>
          </a:p>
        </p:txBody>
      </p:sp>
      <p:graphicFrame>
        <p:nvGraphicFramePr>
          <p:cNvPr id="1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90717"/>
              </p:ext>
            </p:extLst>
          </p:nvPr>
        </p:nvGraphicFramePr>
        <p:xfrm>
          <a:off x="107504" y="1200157"/>
          <a:ext cx="8928992" cy="52531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3375"/>
                <a:gridCol w="1159153"/>
                <a:gridCol w="1152128"/>
                <a:gridCol w="1440160"/>
                <a:gridCol w="1584176"/>
              </a:tblGrid>
              <a:tr h="362668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CAPÍTULO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Var</a:t>
                      </a:r>
                      <a:r>
                        <a:rPr lang="es-ES_tradnl" baseline="0" dirty="0" smtClean="0">
                          <a:solidFill>
                            <a:schemeClr val="tx1"/>
                          </a:solidFill>
                        </a:rPr>
                        <a:t>. absoluta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Var. Relativa %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</a:tr>
              <a:tr h="332446">
                <a:tc>
                  <a:txBody>
                    <a:bodyPr/>
                    <a:lstStyle/>
                    <a:p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1.</a:t>
                      </a:r>
                      <a:r>
                        <a:rPr lang="es-ES_tradnl" sz="1600" b="1" baseline="0" dirty="0" smtClean="0">
                          <a:solidFill>
                            <a:schemeClr val="tx1"/>
                          </a:solidFill>
                        </a:rPr>
                        <a:t> Impuestos directos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1.174,4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1.191,0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16,6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1,4 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2446">
                <a:tc>
                  <a:txBody>
                    <a:bodyPr/>
                    <a:lstStyle/>
                    <a:p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2.</a:t>
                      </a:r>
                      <a:r>
                        <a:rPr lang="es-ES_tradnl" sz="1600" b="1" baseline="0" dirty="0" smtClean="0">
                          <a:solidFill>
                            <a:schemeClr val="tx1"/>
                          </a:solidFill>
                        </a:rPr>
                        <a:t> Impuestos indirectos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2.268,6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2.557,1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288,5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12,7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2446">
                <a:tc>
                  <a:txBody>
                    <a:bodyPr/>
                    <a:lstStyle/>
                    <a:p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3.</a:t>
                      </a:r>
                      <a:r>
                        <a:rPr lang="es-ES_tradnl" sz="1600" b="1" baseline="0" dirty="0" smtClean="0">
                          <a:solidFill>
                            <a:schemeClr val="tx1"/>
                          </a:solidFill>
                        </a:rPr>
                        <a:t> Tasas, precios públicos y otros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208,4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212,9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4,4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2,1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2446">
                <a:tc>
                  <a:txBody>
                    <a:bodyPr/>
                    <a:lstStyle/>
                    <a:p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4.</a:t>
                      </a:r>
                      <a:r>
                        <a:rPr lang="es-ES_tradnl" sz="1600" b="1" baseline="0" dirty="0" smtClean="0">
                          <a:solidFill>
                            <a:schemeClr val="tx1"/>
                          </a:solidFill>
                        </a:rPr>
                        <a:t> Transferencias corrientes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2.149,1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2.346,6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197,5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9,1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2446">
                <a:tc>
                  <a:txBody>
                    <a:bodyPr/>
                    <a:lstStyle/>
                    <a:p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5.</a:t>
                      </a:r>
                      <a:r>
                        <a:rPr lang="es-ES_tradnl" sz="1600" b="1" baseline="0" dirty="0" smtClean="0">
                          <a:solidFill>
                            <a:schemeClr val="tx1"/>
                          </a:solidFill>
                        </a:rPr>
                        <a:t> Ingresos patrimoniales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10,7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11,7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1,0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9,4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2668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</a:rPr>
                        <a:t>TOTAL INGRESOS CORRIENTES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>
                          <a:solidFill>
                            <a:schemeClr val="tx1"/>
                          </a:solidFill>
                        </a:rPr>
                        <a:t>5.811,2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>
                          <a:solidFill>
                            <a:schemeClr val="tx1"/>
                          </a:solidFill>
                        </a:rPr>
                        <a:t>6.319,3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>
                          <a:solidFill>
                            <a:schemeClr val="tx1"/>
                          </a:solidFill>
                        </a:rPr>
                        <a:t>508,0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>
                          <a:solidFill>
                            <a:schemeClr val="tx1"/>
                          </a:solidFill>
                        </a:rPr>
                        <a:t>8,7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45899">
                <a:tc>
                  <a:txBody>
                    <a:bodyPr/>
                    <a:lstStyle/>
                    <a:p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6.</a:t>
                      </a:r>
                      <a:r>
                        <a:rPr lang="es-ES_tradnl" sz="1600" b="1" baseline="0" dirty="0" smtClean="0">
                          <a:solidFill>
                            <a:schemeClr val="tx1"/>
                          </a:solidFill>
                        </a:rPr>
                        <a:t> Enajenación de inversiones reales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31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15,3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-15,7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-50,6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2446">
                <a:tc>
                  <a:txBody>
                    <a:bodyPr/>
                    <a:lstStyle/>
                    <a:p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7.</a:t>
                      </a:r>
                      <a:r>
                        <a:rPr lang="es-ES_tradnl" sz="1600" b="1" baseline="0" dirty="0" smtClean="0">
                          <a:solidFill>
                            <a:schemeClr val="tx1"/>
                          </a:solidFill>
                        </a:rPr>
                        <a:t> Transferencias de capital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405,7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355,8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-49,9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-12,3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2668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solidFill>
                            <a:schemeClr val="tx1"/>
                          </a:solidFill>
                        </a:rPr>
                        <a:t>TOTAL INGRESOS  DE</a:t>
                      </a:r>
                      <a:r>
                        <a:rPr lang="es-ES_tradnl" b="1" baseline="0" dirty="0" smtClean="0">
                          <a:solidFill>
                            <a:schemeClr val="tx1"/>
                          </a:solidFill>
                        </a:rPr>
                        <a:t> CAPITAL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>
                          <a:solidFill>
                            <a:schemeClr val="tx1"/>
                          </a:solidFill>
                        </a:rPr>
                        <a:t>436,7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>
                          <a:solidFill>
                            <a:schemeClr val="tx1"/>
                          </a:solidFill>
                        </a:rPr>
                        <a:t>371,1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>
                          <a:solidFill>
                            <a:schemeClr val="tx1"/>
                          </a:solidFill>
                        </a:rPr>
                        <a:t>-65,6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>
                          <a:solidFill>
                            <a:schemeClr val="tx1"/>
                          </a:solidFill>
                        </a:rPr>
                        <a:t>-15,0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62668">
                <a:tc>
                  <a:txBody>
                    <a:bodyPr/>
                    <a:lstStyle/>
                    <a:p>
                      <a:r>
                        <a:rPr lang="es-ES_tradnl" b="1" dirty="0" smtClean="0">
                          <a:solidFill>
                            <a:schemeClr val="tx1"/>
                          </a:solidFill>
                        </a:rPr>
                        <a:t>TOTAL INGRESOS  NO FINANCIEROS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>
                          <a:solidFill>
                            <a:schemeClr val="tx1"/>
                          </a:solidFill>
                        </a:rPr>
                        <a:t>6.247,9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>
                          <a:solidFill>
                            <a:schemeClr val="tx1"/>
                          </a:solidFill>
                        </a:rPr>
                        <a:t>6.690,4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>
                          <a:solidFill>
                            <a:schemeClr val="tx1"/>
                          </a:solidFill>
                        </a:rPr>
                        <a:t>442,4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>
                          <a:solidFill>
                            <a:schemeClr val="tx1"/>
                          </a:solidFill>
                        </a:rPr>
                        <a:t>7,0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32446">
                <a:tc>
                  <a:txBody>
                    <a:bodyPr/>
                    <a:lstStyle/>
                    <a:p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8. Activos financieros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3,5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3,2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-0,3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-7,3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2446">
                <a:tc>
                  <a:txBody>
                    <a:bodyPr/>
                    <a:lstStyle/>
                    <a:p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9.</a:t>
                      </a:r>
                      <a:r>
                        <a:rPr lang="es-ES_tradnl" sz="1600" b="1" baseline="0" dirty="0" smtClean="0">
                          <a:solidFill>
                            <a:schemeClr val="tx1"/>
                          </a:solidFill>
                        </a:rPr>
                        <a:t> Pasivos financieros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1.954,6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1.726,1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-228,5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-11,6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26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 smtClean="0">
                          <a:solidFill>
                            <a:schemeClr val="tx1"/>
                          </a:solidFill>
                        </a:rPr>
                        <a:t>TOTAL INGRESOS  FINANCIEROS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>
                          <a:solidFill>
                            <a:schemeClr val="tx1"/>
                          </a:solidFill>
                        </a:rPr>
                        <a:t>1.958,1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 smtClean="0">
                          <a:solidFill>
                            <a:schemeClr val="tx1"/>
                          </a:solidFill>
                        </a:rPr>
                        <a:t>1.729,3</a:t>
                      </a:r>
                      <a:endParaRPr lang="es-E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>
                          <a:solidFill>
                            <a:schemeClr val="tx1"/>
                          </a:solidFill>
                        </a:rPr>
                        <a:t>-228,8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b="1" dirty="0" smtClean="0">
                          <a:solidFill>
                            <a:schemeClr val="tx1"/>
                          </a:solidFill>
                        </a:rPr>
                        <a:t>-11,2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92890">
                <a:tc>
                  <a:txBody>
                    <a:bodyPr/>
                    <a:lstStyle/>
                    <a:p>
                      <a:pPr algn="ctr"/>
                      <a:r>
                        <a:rPr lang="es-ES_tradnl" sz="2000" b="1" dirty="0" smtClean="0">
                          <a:solidFill>
                            <a:schemeClr val="tx1"/>
                          </a:solidFill>
                        </a:rPr>
                        <a:t>TOTAL INGRESOS </a:t>
                      </a:r>
                      <a:endParaRPr lang="es-E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>
                          <a:solidFill>
                            <a:schemeClr val="tx1"/>
                          </a:solidFill>
                        </a:rPr>
                        <a:t>8.206,3</a:t>
                      </a:r>
                      <a:endParaRPr lang="es-E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>
                          <a:solidFill>
                            <a:schemeClr val="tx1"/>
                          </a:solidFill>
                        </a:rPr>
                        <a:t>8.420,1</a:t>
                      </a:r>
                      <a:endParaRPr lang="es-E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>
                          <a:solidFill>
                            <a:schemeClr val="tx1"/>
                          </a:solidFill>
                        </a:rPr>
                        <a:t>213,7</a:t>
                      </a:r>
                      <a:endParaRPr lang="es-E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>
                          <a:solidFill>
                            <a:schemeClr val="tx1"/>
                          </a:solidFill>
                        </a:rPr>
                        <a:t>2,6</a:t>
                      </a:r>
                      <a:endParaRPr lang="es-E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3225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64189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251520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8604448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8604448" y="641268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22</a:t>
            </a:r>
            <a:endParaRPr lang="es-ES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0" y="1124744"/>
            <a:ext cx="9164189" cy="0"/>
          </a:xfrm>
          <a:prstGeom prst="line">
            <a:avLst/>
          </a:prstGeom>
          <a:ln w="19050">
            <a:solidFill>
              <a:srgbClr val="E51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435968" y="1221264"/>
            <a:ext cx="8384504" cy="1055608"/>
          </a:xfrm>
          <a:prstGeom prst="roundRect">
            <a:avLst/>
          </a:prstGeom>
          <a:solidFill>
            <a:srgbClr val="E51A4C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800" b="1" dirty="0"/>
              <a:t>I</a:t>
            </a:r>
            <a:r>
              <a:rPr lang="es-ES_tradnl" sz="2800" b="1" dirty="0" smtClean="0"/>
              <a:t>ngresos ajustados a las cifras que se prevén recaudar en el ejercicio</a:t>
            </a:r>
            <a:endParaRPr lang="es-ES" sz="2800" b="1" dirty="0"/>
          </a:p>
        </p:txBody>
      </p:sp>
      <p:graphicFrame>
        <p:nvGraphicFramePr>
          <p:cNvPr id="12" name="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0603344"/>
              </p:ext>
            </p:extLst>
          </p:nvPr>
        </p:nvGraphicFramePr>
        <p:xfrm>
          <a:off x="30750" y="2564904"/>
          <a:ext cx="4572000" cy="4777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539552" y="2492896"/>
            <a:ext cx="3888000" cy="78319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/>
              <a:t>Capítulo 6</a:t>
            </a:r>
          </a:p>
          <a:p>
            <a:pPr algn="ctr"/>
            <a:r>
              <a:rPr lang="es-ES_tradnl" sz="2000" b="1" dirty="0" smtClean="0"/>
              <a:t>Enajenación de inversiones reales</a:t>
            </a:r>
            <a:endParaRPr lang="es-ES" sz="20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827584" y="6237312"/>
            <a:ext cx="1048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 b="1" dirty="0" smtClean="0"/>
              <a:t>Derechos reconocidos 2014</a:t>
            </a:r>
            <a:endParaRPr lang="es-ES" sz="1200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4788024" y="2492896"/>
            <a:ext cx="3888432" cy="78319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b="1" dirty="0" smtClean="0"/>
              <a:t>Capítulo 7</a:t>
            </a:r>
          </a:p>
          <a:p>
            <a:pPr algn="ctr"/>
            <a:r>
              <a:rPr lang="es-ES_tradnl" sz="2000" b="1" dirty="0" smtClean="0"/>
              <a:t>Transferencias de capital</a:t>
            </a:r>
            <a:endParaRPr lang="es-ES" sz="2000" b="1" dirty="0"/>
          </a:p>
        </p:txBody>
      </p:sp>
      <p:graphicFrame>
        <p:nvGraphicFramePr>
          <p:cNvPr id="14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6586184"/>
              </p:ext>
            </p:extLst>
          </p:nvPr>
        </p:nvGraphicFramePr>
        <p:xfrm>
          <a:off x="4412285" y="3276090"/>
          <a:ext cx="4408187" cy="3213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16 CuadroTexto"/>
          <p:cNvSpPr txBox="1"/>
          <p:nvPr/>
        </p:nvSpPr>
        <p:spPr>
          <a:xfrm>
            <a:off x="5364088" y="6237312"/>
            <a:ext cx="1048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 b="1" dirty="0" smtClean="0"/>
              <a:t>Derechos reconocidos 2014</a:t>
            </a:r>
            <a:endParaRPr lang="es-ES" sz="1200" b="1" dirty="0"/>
          </a:p>
        </p:txBody>
      </p:sp>
      <p:sp>
        <p:nvSpPr>
          <p:cNvPr id="18" name="2 CuadroTexto"/>
          <p:cNvSpPr txBox="1"/>
          <p:nvPr/>
        </p:nvSpPr>
        <p:spPr>
          <a:xfrm>
            <a:off x="6331768" y="6329644"/>
            <a:ext cx="1048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_tradnl" sz="1200" b="1" dirty="0" smtClean="0"/>
              <a:t>Presupuesto 2015</a:t>
            </a:r>
            <a:endParaRPr lang="es-ES" sz="1200" b="1" dirty="0"/>
          </a:p>
        </p:txBody>
      </p:sp>
      <p:sp>
        <p:nvSpPr>
          <p:cNvPr id="19" name="2 CuadroTexto"/>
          <p:cNvSpPr txBox="1"/>
          <p:nvPr/>
        </p:nvSpPr>
        <p:spPr>
          <a:xfrm>
            <a:off x="7380312" y="6329643"/>
            <a:ext cx="1048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_tradnl" sz="1200" b="1" dirty="0" smtClean="0"/>
              <a:t>Presupuesto 2016</a:t>
            </a:r>
            <a:endParaRPr lang="es-ES" sz="1200" b="1" dirty="0"/>
          </a:p>
        </p:txBody>
      </p:sp>
      <p:sp>
        <p:nvSpPr>
          <p:cNvPr id="20" name="19 CuadroTexto"/>
          <p:cNvSpPr txBox="1"/>
          <p:nvPr/>
        </p:nvSpPr>
        <p:spPr>
          <a:xfrm>
            <a:off x="221014" y="611977"/>
            <a:ext cx="27668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INGRESOS</a:t>
            </a:r>
            <a:endParaRPr lang="es-ES" sz="3200" b="1" dirty="0">
              <a:solidFill>
                <a:srgbClr val="E51A4C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7020272" y="611977"/>
            <a:ext cx="2772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REALISTAS </a:t>
            </a:r>
            <a:endParaRPr lang="es-ES" sz="3200" b="1" dirty="0">
              <a:solidFill>
                <a:srgbClr val="E51A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249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3" y="0"/>
            <a:ext cx="9164189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251520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8604448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8604448" y="641268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23</a:t>
            </a:r>
            <a:endParaRPr lang="es-ES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9" name="8 Conector recto"/>
          <p:cNvCxnSpPr/>
          <p:nvPr/>
        </p:nvCxnSpPr>
        <p:spPr>
          <a:xfrm>
            <a:off x="0" y="1124744"/>
            <a:ext cx="9164189" cy="0"/>
          </a:xfrm>
          <a:prstGeom prst="line">
            <a:avLst/>
          </a:prstGeom>
          <a:ln w="19050">
            <a:solidFill>
              <a:srgbClr val="E51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5005995"/>
              </p:ext>
            </p:extLst>
          </p:nvPr>
        </p:nvGraphicFramePr>
        <p:xfrm>
          <a:off x="345488" y="1340768"/>
          <a:ext cx="7786958" cy="5576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11 CuadroTexto"/>
          <p:cNvSpPr txBox="1"/>
          <p:nvPr/>
        </p:nvSpPr>
        <p:spPr>
          <a:xfrm>
            <a:off x="0" y="642754"/>
            <a:ext cx="6876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PRESUPUESTO DE INGRESOS  </a:t>
            </a:r>
            <a:endParaRPr lang="es-ES" sz="3200" b="1" dirty="0">
              <a:solidFill>
                <a:srgbClr val="E51A4C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7012139" y="635291"/>
            <a:ext cx="3320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CAPÍTULOS </a:t>
            </a:r>
            <a:endParaRPr lang="es-ES" sz="3200" b="1" dirty="0">
              <a:solidFill>
                <a:srgbClr val="E51A4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105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" y="0"/>
            <a:ext cx="9164189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251520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8604448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24 CuadroTexto"/>
          <p:cNvSpPr txBox="1"/>
          <p:nvPr/>
        </p:nvSpPr>
        <p:spPr>
          <a:xfrm>
            <a:off x="1979712" y="5949280"/>
            <a:ext cx="5328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dirty="0" smtClean="0">
                <a:solidFill>
                  <a:srgbClr val="E51A4C"/>
                </a:solidFill>
              </a:rPr>
              <a:t>Toledo, 09 </a:t>
            </a:r>
            <a:r>
              <a:rPr lang="es-ES_tradnl" sz="3200" dirty="0">
                <a:solidFill>
                  <a:srgbClr val="E51A4C"/>
                </a:solidFill>
              </a:rPr>
              <a:t>d</a:t>
            </a:r>
            <a:r>
              <a:rPr lang="es-ES_tradnl" sz="3200" dirty="0" smtClean="0">
                <a:solidFill>
                  <a:srgbClr val="E51A4C"/>
                </a:solidFill>
              </a:rPr>
              <a:t>e Febrero de 2016</a:t>
            </a:r>
            <a:endParaRPr lang="es-ES" sz="3200" dirty="0">
              <a:solidFill>
                <a:srgbClr val="E51A4C"/>
              </a:solidFill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323528" y="1106105"/>
            <a:ext cx="8568952" cy="4699159"/>
          </a:xfrm>
          <a:prstGeom prst="round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3000" b="1" dirty="0" smtClean="0"/>
              <a:t>Los primeros presupuestos del Gobierno de Emiliano García-Page:</a:t>
            </a:r>
          </a:p>
          <a:p>
            <a:pPr algn="ctr"/>
            <a:endParaRPr lang="es-ES_tradnl" sz="3000" b="1" dirty="0"/>
          </a:p>
          <a:p>
            <a:pPr marL="742950" indent="-742950" algn="ctr">
              <a:buAutoNum type="arabicPeriod"/>
            </a:pPr>
            <a:r>
              <a:rPr lang="es-ES_tradnl" sz="3000" b="1" dirty="0" smtClean="0"/>
              <a:t>    Están elaborados por y para los ciudadanos</a:t>
            </a:r>
          </a:p>
          <a:p>
            <a:pPr marL="742950" indent="-742950" algn="ctr">
              <a:buAutoNum type="arabicPeriod"/>
            </a:pPr>
            <a:endParaRPr lang="es-ES_tradnl" sz="3000" b="1" dirty="0" smtClean="0"/>
          </a:p>
          <a:p>
            <a:pPr marL="742950" indent="-742950" algn="ctr">
              <a:buAutoNum type="arabicPeriod"/>
            </a:pPr>
            <a:r>
              <a:rPr lang="es-ES_tradnl" sz="3000" b="1" dirty="0" smtClean="0"/>
              <a:t>    Marcan el inicio de la recuperación económica y social de Castilla-La Mancha</a:t>
            </a:r>
          </a:p>
          <a:p>
            <a:pPr marL="742950" indent="-742950" algn="ctr">
              <a:buAutoNum type="arabicPeriod"/>
            </a:pPr>
            <a:endParaRPr lang="es-ES_tradnl" sz="3000" b="1" dirty="0"/>
          </a:p>
          <a:p>
            <a:pPr marL="742950" indent="-742950" algn="ctr">
              <a:buAutoNum type="arabicPeriod"/>
            </a:pPr>
            <a:r>
              <a:rPr lang="es-ES_tradnl" sz="3000" b="1" dirty="0" smtClean="0"/>
              <a:t>     Cumplen con los compromisos</a:t>
            </a:r>
            <a:endParaRPr lang="es-ES" sz="3000" b="1" dirty="0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1043608" y="2838336"/>
            <a:ext cx="590512" cy="345440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1685243" y="3717032"/>
            <a:ext cx="590512" cy="345440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2037272" y="5085184"/>
            <a:ext cx="590512" cy="34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862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531" y="0"/>
            <a:ext cx="9164189" cy="6858000"/>
          </a:xfrm>
          <a:prstGeom prst="rect">
            <a:avLst/>
          </a:prstGeom>
          <a:ln>
            <a:solidFill>
              <a:schemeClr val="accent2">
                <a:lumMod val="20000"/>
                <a:lumOff val="80000"/>
              </a:schemeClr>
            </a:solidFill>
          </a:ln>
        </p:spPr>
      </p:pic>
      <p:sp>
        <p:nvSpPr>
          <p:cNvPr id="5" name="4 Rectángulo"/>
          <p:cNvSpPr/>
          <p:nvPr/>
        </p:nvSpPr>
        <p:spPr>
          <a:xfrm>
            <a:off x="251520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8604448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CuadroTexto"/>
          <p:cNvSpPr txBox="1"/>
          <p:nvPr/>
        </p:nvSpPr>
        <p:spPr>
          <a:xfrm>
            <a:off x="323528" y="620688"/>
            <a:ext cx="7664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  <a:cs typeface="Aharoni" panose="02010803020104030203" pitchFamily="2" charset="-79"/>
              </a:rPr>
              <a:t>ESCENARIO MACROECONÓMICO</a:t>
            </a:r>
            <a:endParaRPr lang="es-ES" sz="3200" b="1" dirty="0">
              <a:solidFill>
                <a:srgbClr val="E51A4C"/>
              </a:solidFill>
              <a:cs typeface="Aharoni" panose="02010803020104030203" pitchFamily="2" charset="-79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-36512" y="1124744"/>
            <a:ext cx="9164189" cy="0"/>
          </a:xfrm>
          <a:prstGeom prst="line">
            <a:avLst/>
          </a:prstGeom>
          <a:ln w="19050">
            <a:solidFill>
              <a:srgbClr val="E51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8820472" y="641268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3</a:t>
            </a:r>
            <a:endParaRPr lang="es-ES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16" name="1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612865"/>
              </p:ext>
            </p:extLst>
          </p:nvPr>
        </p:nvGraphicFramePr>
        <p:xfrm>
          <a:off x="537682" y="2204864"/>
          <a:ext cx="8229598" cy="29123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1090"/>
                <a:gridCol w="1364627"/>
                <a:gridCol w="1364627"/>
                <a:gridCol w="1364627"/>
                <a:gridCol w="1364627"/>
              </a:tblGrid>
              <a:tr h="20002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 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solidFill>
                            <a:schemeClr val="tx1"/>
                          </a:solidFill>
                          <a:effectLst/>
                        </a:rPr>
                        <a:t>          (% </a:t>
                      </a: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de variación)</a:t>
                      </a:r>
                      <a:endParaRPr lang="es-E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000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2015 (P)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2016 (P)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2017 (P)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2018 (P)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00025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                                                                               </a:t>
                      </a:r>
                      <a:r>
                        <a:rPr lang="es-ES" sz="1400" dirty="0" smtClean="0">
                          <a:solidFill>
                            <a:schemeClr val="tx1"/>
                          </a:solidFill>
                          <a:effectLst/>
                        </a:rPr>
                        <a:t>España</a:t>
                      </a:r>
                      <a:endParaRPr lang="es-E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1. PIB real</a:t>
                      </a:r>
                      <a:endParaRPr lang="es-E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</a:rPr>
                        <a:t>3,3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3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2,9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2,9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2. Deflactor</a:t>
                      </a:r>
                      <a:endParaRPr lang="es-E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0,7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1,1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1,4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1,6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3. PIB nominal</a:t>
                      </a:r>
                      <a:endParaRPr lang="es-E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4,0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4,1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4,3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4,5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0025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solidFill>
                            <a:schemeClr val="tx1"/>
                          </a:solidFill>
                          <a:effectLst/>
                        </a:rPr>
                        <a:t>                                                                                  Castilla-La </a:t>
                      </a: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Mancha</a:t>
                      </a:r>
                      <a:endParaRPr lang="es-E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4. PIB real</a:t>
                      </a:r>
                      <a:endParaRPr lang="es-E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2,9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2,9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3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2,9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5. Deflactor</a:t>
                      </a:r>
                      <a:endParaRPr lang="es-E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0,7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1,1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1,4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1,6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6. PIB nominal</a:t>
                      </a:r>
                      <a:endParaRPr lang="es-E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3,6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4,0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4,4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4,5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endParaRPr lang="es-ES" sz="14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effectLst/>
                        <a:latin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effectLst/>
                        <a:latin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effectLst/>
                        <a:latin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effectLst/>
                        <a:latin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effectLst/>
                        </a:rPr>
                        <a:t>Diferencial (4)-(1)</a:t>
                      </a:r>
                      <a:endParaRPr lang="es-E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-0,4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-0,1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0,1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</a:rPr>
                        <a:t>0</a:t>
                      </a:r>
                      <a:endParaRPr lang="es-E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8" name="17 CuadroTexto"/>
          <p:cNvSpPr txBox="1"/>
          <p:nvPr/>
        </p:nvSpPr>
        <p:spPr>
          <a:xfrm>
            <a:off x="539552" y="1412776"/>
            <a:ext cx="8280920" cy="510778"/>
          </a:xfrm>
          <a:prstGeom prst="roundRect">
            <a:avLst/>
          </a:prstGeom>
          <a:solidFill>
            <a:srgbClr val="E51A4C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2400" b="1" dirty="0" smtClean="0"/>
              <a:t>Previsiones de evolución de la economía regional 2015-2018</a:t>
            </a:r>
            <a:endParaRPr lang="es-ES" sz="2400" b="1" dirty="0"/>
          </a:p>
        </p:txBody>
      </p:sp>
      <p:sp>
        <p:nvSpPr>
          <p:cNvPr id="3" name="2 Rectángulo"/>
          <p:cNvSpPr/>
          <p:nvPr/>
        </p:nvSpPr>
        <p:spPr>
          <a:xfrm>
            <a:off x="467544" y="5615662"/>
            <a:ext cx="626469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100" dirty="0"/>
              <a:t>Fuente: Ministerio de Economía y Competitividad y </a:t>
            </a:r>
            <a:r>
              <a:rPr lang="es-ES" sz="1100" dirty="0" smtClean="0"/>
              <a:t>Consejería de Hacienda y Administraciones Públicas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2838905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89" y="0"/>
            <a:ext cx="9164189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251520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8604448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7" name="6 Conector recto"/>
          <p:cNvCxnSpPr/>
          <p:nvPr/>
        </p:nvCxnSpPr>
        <p:spPr>
          <a:xfrm>
            <a:off x="-36512" y="1124744"/>
            <a:ext cx="9164189" cy="0"/>
          </a:xfrm>
          <a:prstGeom prst="line">
            <a:avLst/>
          </a:prstGeom>
          <a:ln w="19050">
            <a:solidFill>
              <a:srgbClr val="E51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8820472" y="641268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4</a:t>
            </a:r>
            <a:endParaRPr lang="es-E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031186" y="4442276"/>
            <a:ext cx="59251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_tradnl" sz="2000" b="1" dirty="0"/>
              <a:t>Más </a:t>
            </a:r>
            <a:r>
              <a:rPr lang="es-ES_tradnl" sz="2000" b="1" dirty="0" smtClean="0"/>
              <a:t> de  31.000  familias  no  tiene  ningún  tipo  </a:t>
            </a:r>
            <a:r>
              <a:rPr lang="es-ES_tradnl" sz="2000" b="1" dirty="0"/>
              <a:t>de ingresos</a:t>
            </a:r>
            <a:endParaRPr lang="es-ES" sz="2000" b="1" dirty="0"/>
          </a:p>
        </p:txBody>
      </p:sp>
      <p:sp>
        <p:nvSpPr>
          <p:cNvPr id="13" name="12 Rectángulo"/>
          <p:cNvSpPr/>
          <p:nvPr/>
        </p:nvSpPr>
        <p:spPr>
          <a:xfrm>
            <a:off x="2051720" y="5361022"/>
            <a:ext cx="55446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000" b="1" dirty="0"/>
              <a:t>Más de 40.000 jóvenes se han marchado fuera de Castilla-La Mancha en busca de una oportunidad laboral</a:t>
            </a:r>
            <a:endParaRPr lang="es-ES" sz="2000" b="1" dirty="0"/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1299886" y="4553414"/>
            <a:ext cx="584204" cy="341750"/>
          </a:xfrm>
          <a:prstGeom prst="rect">
            <a:avLst/>
          </a:prstGeom>
        </p:spPr>
      </p:pic>
      <p:sp>
        <p:nvSpPr>
          <p:cNvPr id="16" name="15 CuadroTexto"/>
          <p:cNvSpPr txBox="1"/>
          <p:nvPr/>
        </p:nvSpPr>
        <p:spPr>
          <a:xfrm>
            <a:off x="395535" y="620688"/>
            <a:ext cx="4500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REALIDAD SOCIAL</a:t>
            </a:r>
            <a:endParaRPr lang="es-ES" sz="3200" b="1" dirty="0">
              <a:solidFill>
                <a:srgbClr val="E51A4C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051720" y="3430219"/>
            <a:ext cx="56886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_tradnl" sz="2000" b="1" dirty="0" smtClean="0"/>
              <a:t>Más de 767.000 personas, el 36,9% de la población,  están en riesgo de pobreza y/o exclusión</a:t>
            </a:r>
            <a:endParaRPr lang="es-ES" sz="2000" b="1" dirty="0"/>
          </a:p>
        </p:txBody>
      </p:sp>
      <p:pic>
        <p:nvPicPr>
          <p:cNvPr id="18" name="17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1293578" y="3673037"/>
            <a:ext cx="590512" cy="345440"/>
          </a:xfrm>
          <a:prstGeom prst="rect">
            <a:avLst/>
          </a:prstGeom>
        </p:spPr>
      </p:pic>
      <p:sp>
        <p:nvSpPr>
          <p:cNvPr id="19" name="18 Rectángulo"/>
          <p:cNvSpPr/>
          <p:nvPr/>
        </p:nvSpPr>
        <p:spPr>
          <a:xfrm>
            <a:off x="2051720" y="2420888"/>
            <a:ext cx="55446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_tradnl" sz="2000" b="1" dirty="0" smtClean="0"/>
              <a:t>La tasa de paro juvenil alcanza el 54,1%, una de las más altas de España</a:t>
            </a:r>
            <a:endParaRPr lang="es-ES" sz="2000" b="1" dirty="0"/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1293578" y="2663706"/>
            <a:ext cx="590512" cy="345440"/>
          </a:xfrm>
          <a:prstGeom prst="rect">
            <a:avLst/>
          </a:prstGeom>
        </p:spPr>
      </p:pic>
      <p:sp>
        <p:nvSpPr>
          <p:cNvPr id="21" name="20 Rectángulo"/>
          <p:cNvSpPr/>
          <p:nvPr/>
        </p:nvSpPr>
        <p:spPr>
          <a:xfrm>
            <a:off x="2051720" y="1484784"/>
            <a:ext cx="55446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_tradnl" sz="2000" b="1" dirty="0" smtClean="0"/>
              <a:t>Hay 246.000 personas en paro y la mitad no recibe ningún tipo de prestación</a:t>
            </a:r>
            <a:endParaRPr lang="es-ES" sz="2000" b="1" dirty="0"/>
          </a:p>
        </p:txBody>
      </p:sp>
      <p:pic>
        <p:nvPicPr>
          <p:cNvPr id="22" name="21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1293578" y="1727602"/>
            <a:ext cx="590512" cy="345440"/>
          </a:xfrm>
          <a:prstGeom prst="rect">
            <a:avLst/>
          </a:prstGeom>
        </p:spPr>
      </p:pic>
      <p:pic>
        <p:nvPicPr>
          <p:cNvPr id="25" name="24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1299886" y="5666930"/>
            <a:ext cx="605757" cy="35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532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64189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251520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8604448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395536" y="611977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PRINCIPALES OBJETIVOS</a:t>
            </a:r>
            <a:endParaRPr lang="es-ES" sz="3200" b="1" dirty="0">
              <a:solidFill>
                <a:srgbClr val="E51A4C"/>
              </a:solidFill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0" y="1124744"/>
            <a:ext cx="9164189" cy="0"/>
          </a:xfrm>
          <a:prstGeom prst="line">
            <a:avLst/>
          </a:prstGeom>
          <a:ln w="19050">
            <a:solidFill>
              <a:srgbClr val="E51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323528" y="1556792"/>
            <a:ext cx="8568952" cy="1191816"/>
          </a:xfrm>
          <a:prstGeom prst="roundRect">
            <a:avLst/>
          </a:prstGeom>
          <a:solidFill>
            <a:srgbClr val="E51A4C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/>
              <a:t>INICIAR LA RECUPERACIÓN ECONÓMICA Y SOCIAL DE CASTILLA-LA MANCHA</a:t>
            </a:r>
            <a:endParaRPr lang="es-ES" sz="32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827584" y="3348281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/>
              <a:t>Incentivar la creación de riqueza</a:t>
            </a:r>
            <a:endParaRPr lang="es-ES" sz="3200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166068" y="5364505"/>
            <a:ext cx="75968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/>
              <a:t>Redistribuir la riqueza entre los ciudadanos</a:t>
            </a:r>
            <a:endParaRPr lang="es-ES" sz="3200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8820472" y="641268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5</a:t>
            </a:r>
            <a:endParaRPr lang="es-E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771800" y="4293096"/>
            <a:ext cx="4124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/>
              <a:t>Crear empleo</a:t>
            </a:r>
            <a:endParaRPr lang="es-ES" sz="3200" b="1" dirty="0"/>
          </a:p>
        </p:txBody>
      </p:sp>
      <p:pic>
        <p:nvPicPr>
          <p:cNvPr id="16" name="15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1259632" y="3501008"/>
            <a:ext cx="590512" cy="345440"/>
          </a:xfrm>
          <a:prstGeom prst="rect">
            <a:avLst/>
          </a:prstGeom>
        </p:spPr>
      </p:pic>
      <p:pic>
        <p:nvPicPr>
          <p:cNvPr id="17" name="16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2829360" y="4437112"/>
            <a:ext cx="590512" cy="345440"/>
          </a:xfrm>
          <a:prstGeom prst="rect">
            <a:avLst/>
          </a:prstGeom>
        </p:spPr>
      </p:pic>
      <p:pic>
        <p:nvPicPr>
          <p:cNvPr id="18" name="17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467544" y="5531832"/>
            <a:ext cx="590512" cy="34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366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4189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251520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8604448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179512" y="642754"/>
            <a:ext cx="9608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EJES DE LA POLÍTICA PRESUPUESTARIA </a:t>
            </a:r>
            <a:endParaRPr lang="es-ES" sz="3200" b="1" dirty="0">
              <a:solidFill>
                <a:srgbClr val="E51A4C"/>
              </a:solidFill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0" y="1124744"/>
            <a:ext cx="9164189" cy="0"/>
          </a:xfrm>
          <a:prstGeom prst="line">
            <a:avLst/>
          </a:prstGeom>
          <a:ln w="19050">
            <a:solidFill>
              <a:srgbClr val="E51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1475656" y="1484784"/>
            <a:ext cx="7416824" cy="119181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/>
              <a:t>Ajustar los impuestos a la capacidad económica de los ciudadanos</a:t>
            </a:r>
            <a:endParaRPr lang="es-ES" sz="3200" b="1" dirty="0"/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683568" y="3547012"/>
            <a:ext cx="536829" cy="314036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1475656" y="3284984"/>
            <a:ext cx="7416824" cy="6469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/>
              <a:t>Atender a la población más vulnerable</a:t>
            </a:r>
            <a:endParaRPr lang="es-ES" sz="3200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475656" y="4581128"/>
            <a:ext cx="7416824" cy="173664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 smtClean="0"/>
              <a:t>Fomentar la creación de nuevas empresas y el crecimiento de las existentes para generar riqueza y empleo</a:t>
            </a:r>
            <a:endParaRPr lang="es-ES" sz="3200" b="1" dirty="0"/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683568" y="1988840"/>
            <a:ext cx="536829" cy="314036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4" t="13610" r="34692" b="53023"/>
          <a:stretch/>
        </p:blipFill>
        <p:spPr>
          <a:xfrm>
            <a:off x="683568" y="5275204"/>
            <a:ext cx="536829" cy="314036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251520" y="1916832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/>
              <a:t>1</a:t>
            </a:r>
            <a:endParaRPr lang="es-ES" sz="2400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251520" y="3429000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/>
              <a:t>2</a:t>
            </a:r>
            <a:endParaRPr lang="es-ES" sz="2400" b="1" dirty="0"/>
          </a:p>
        </p:txBody>
      </p:sp>
      <p:sp>
        <p:nvSpPr>
          <p:cNvPr id="16" name="15 CuadroTexto"/>
          <p:cNvSpPr txBox="1"/>
          <p:nvPr/>
        </p:nvSpPr>
        <p:spPr>
          <a:xfrm>
            <a:off x="251520" y="5199583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smtClean="0"/>
              <a:t>3</a:t>
            </a:r>
            <a:endParaRPr lang="es-ES" sz="2400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8820472" y="641268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6</a:t>
            </a:r>
            <a:endParaRPr lang="es-E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820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4189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251520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8604448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CuadroTexto"/>
          <p:cNvSpPr txBox="1"/>
          <p:nvPr/>
        </p:nvSpPr>
        <p:spPr>
          <a:xfrm>
            <a:off x="8820472" y="641268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chemeClr val="bg1">
                    <a:lumMod val="75000"/>
                  </a:schemeClr>
                </a:solidFill>
              </a:rPr>
              <a:t>7</a:t>
            </a:r>
            <a:endParaRPr lang="es-E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107504" y="620688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PARA QUÉ SE GASTA  </a:t>
            </a:r>
            <a:endParaRPr lang="es-ES" sz="3200" b="1" dirty="0">
              <a:solidFill>
                <a:srgbClr val="E51A4C"/>
              </a:solidFill>
            </a:endParaRPr>
          </a:p>
        </p:txBody>
      </p:sp>
      <p:cxnSp>
        <p:nvCxnSpPr>
          <p:cNvPr id="22" name="21 Conector recto"/>
          <p:cNvCxnSpPr/>
          <p:nvPr/>
        </p:nvCxnSpPr>
        <p:spPr>
          <a:xfrm>
            <a:off x="0" y="1124744"/>
            <a:ext cx="9164189" cy="0"/>
          </a:xfrm>
          <a:prstGeom prst="line">
            <a:avLst/>
          </a:prstGeom>
          <a:ln w="19050">
            <a:solidFill>
              <a:srgbClr val="E51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CuadroTexto"/>
          <p:cNvSpPr txBox="1"/>
          <p:nvPr/>
        </p:nvSpPr>
        <p:spPr>
          <a:xfrm>
            <a:off x="5308935" y="620688"/>
            <a:ext cx="37275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POLÍTICAS DE GASTO</a:t>
            </a:r>
            <a:endParaRPr lang="es-ES" sz="3200" b="1" dirty="0">
              <a:solidFill>
                <a:srgbClr val="E51A4C"/>
              </a:solidFill>
            </a:endParaRPr>
          </a:p>
        </p:txBody>
      </p: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666268"/>
              </p:ext>
            </p:extLst>
          </p:nvPr>
        </p:nvGraphicFramePr>
        <p:xfrm>
          <a:off x="179512" y="1205463"/>
          <a:ext cx="8784976" cy="5196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3516"/>
                <a:gridCol w="1442941"/>
                <a:gridCol w="1539136"/>
                <a:gridCol w="1539136"/>
                <a:gridCol w="1350247"/>
              </a:tblGrid>
              <a:tr h="567353">
                <a:tc>
                  <a:txBody>
                    <a:bodyPr/>
                    <a:lstStyle/>
                    <a:p>
                      <a:pPr algn="ctr"/>
                      <a:r>
                        <a:rPr lang="es-ES_tradnl" sz="1800" i="0" dirty="0" smtClean="0">
                          <a:solidFill>
                            <a:sysClr val="windowText" lastClr="000000"/>
                          </a:solidFill>
                        </a:rPr>
                        <a:t>PROGRAMAS</a:t>
                      </a:r>
                      <a:endParaRPr lang="es-ES" sz="1800" i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55618" marR="55618" marT="27812" marB="2781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smtClean="0">
                          <a:solidFill>
                            <a:sysClr val="windowText" lastClr="000000"/>
                          </a:solidFill>
                        </a:rPr>
                        <a:t>Presupuesto</a:t>
                      </a:r>
                    </a:p>
                    <a:p>
                      <a:pPr algn="ctr"/>
                      <a:r>
                        <a:rPr lang="es-ES_tradnl" sz="1800" dirty="0" smtClean="0">
                          <a:solidFill>
                            <a:sysClr val="windowText" lastClr="000000"/>
                          </a:solidFill>
                        </a:rPr>
                        <a:t>2015</a:t>
                      </a:r>
                      <a:endParaRPr lang="es-E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55618" marR="55618" marT="27812" marB="2781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smtClean="0">
                          <a:solidFill>
                            <a:sysClr val="windowText" lastClr="000000"/>
                          </a:solidFill>
                        </a:rPr>
                        <a:t>Presupuesto</a:t>
                      </a:r>
                    </a:p>
                    <a:p>
                      <a:pPr algn="ctr"/>
                      <a:r>
                        <a:rPr lang="es-ES_tradnl" sz="1800" dirty="0" smtClean="0">
                          <a:solidFill>
                            <a:sysClr val="windowText" lastClr="000000"/>
                          </a:solidFill>
                        </a:rPr>
                        <a:t>2016</a:t>
                      </a:r>
                      <a:endParaRPr lang="es-E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55618" marR="55618" marT="27812" marB="278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smtClean="0">
                          <a:solidFill>
                            <a:sysClr val="windowText" lastClr="000000"/>
                          </a:solidFill>
                        </a:rPr>
                        <a:t>Var.</a:t>
                      </a:r>
                      <a:r>
                        <a:rPr lang="es-ES_tradnl" sz="1800" baseline="0" dirty="0" smtClean="0">
                          <a:solidFill>
                            <a:sysClr val="windowText" lastClr="000000"/>
                          </a:solidFill>
                        </a:rPr>
                        <a:t> Absoluta 2015</a:t>
                      </a:r>
                      <a:endParaRPr lang="es-E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55618" marR="55618" marT="27812" marB="278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smtClean="0">
                          <a:solidFill>
                            <a:sysClr val="windowText" lastClr="000000"/>
                          </a:solidFill>
                        </a:rPr>
                        <a:t>Var. Relativa % 2015</a:t>
                      </a:r>
                      <a:endParaRPr lang="es-E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55618" marR="55618" marT="27812" marB="278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 smtClean="0">
                          <a:solidFill>
                            <a:schemeClr val="tx1"/>
                          </a:solidFill>
                        </a:rPr>
                        <a:t>Servicios</a:t>
                      </a:r>
                      <a:r>
                        <a:rPr lang="es-ES_tradnl" sz="1600" b="1" baseline="0" dirty="0" smtClean="0">
                          <a:solidFill>
                            <a:schemeClr val="tx1"/>
                          </a:solidFill>
                        </a:rPr>
                        <a:t> de Carácter General</a:t>
                      </a:r>
                      <a:endParaRPr lang="es-E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144,9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141,7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-3,1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baseline="0" dirty="0" smtClean="0"/>
                        <a:t>-2,1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600" b="1" dirty="0" smtClean="0"/>
                        <a:t>Servicios</a:t>
                      </a:r>
                      <a:r>
                        <a:rPr lang="es-ES_tradnl" sz="1600" b="1" baseline="0" dirty="0" smtClean="0"/>
                        <a:t> Sociales</a:t>
                      </a:r>
                      <a:endParaRPr lang="es-ES" sz="16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i="0" dirty="0" smtClean="0"/>
                        <a:t>627,8</a:t>
                      </a:r>
                      <a:endParaRPr lang="es-ES" sz="1800" b="1" i="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664,5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36,6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5,8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smtClean="0"/>
                        <a:t>Sanidad</a:t>
                      </a:r>
                      <a:endParaRPr lang="es-ES" sz="16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2.391,3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2.599,9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208,5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8,7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smtClean="0"/>
                        <a:t>Educación,</a:t>
                      </a:r>
                      <a:r>
                        <a:rPr lang="es-ES_tradnl" sz="1600" b="1" baseline="0" smtClean="0"/>
                        <a:t> Cultura y Deportes</a:t>
                      </a:r>
                      <a:endParaRPr lang="es-ES" sz="16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1.480,8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1.550,4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69,5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4,7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smtClean="0"/>
                        <a:t>Agricultura</a:t>
                      </a:r>
                      <a:r>
                        <a:rPr lang="es-ES_tradnl" sz="1600" b="1" baseline="0" smtClean="0"/>
                        <a:t> y Medio Ambiente</a:t>
                      </a:r>
                      <a:endParaRPr lang="es-ES" sz="16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1.348,8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1.372,4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23,6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1,7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smtClean="0"/>
                        <a:t>Desarrollo</a:t>
                      </a:r>
                      <a:r>
                        <a:rPr lang="es-ES_tradnl" sz="1600" b="1" baseline="0" smtClean="0"/>
                        <a:t> Económico y Empleo</a:t>
                      </a:r>
                      <a:endParaRPr lang="es-ES" sz="16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170,8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245,8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74,9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43,8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5848"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smtClean="0"/>
                        <a:t>Urbanismo</a:t>
                      </a:r>
                      <a:r>
                        <a:rPr lang="es-ES_tradnl" sz="1600" b="1" baseline="0" smtClean="0"/>
                        <a:t> e Infraestructuras Generales</a:t>
                      </a:r>
                      <a:endParaRPr lang="es-ES" sz="16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257,3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223,9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-33,4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-13,0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2081"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smtClean="0"/>
                        <a:t>I+D+i y Nuevas Tecnologías</a:t>
                      </a:r>
                      <a:endParaRPr lang="es-ES" sz="16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98,7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101,9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3,2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3,2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97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600" b="1" dirty="0" smtClean="0"/>
                        <a:t>Deuda Pública,</a:t>
                      </a:r>
                      <a:r>
                        <a:rPr lang="es-ES_tradnl" sz="1600" b="1" baseline="0" dirty="0" smtClean="0"/>
                        <a:t> Imprevistos y Funciones no Clasificadas</a:t>
                      </a:r>
                      <a:endParaRPr lang="es-ES" sz="1600" b="1" dirty="0" smtClean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dirty="0" smtClean="0"/>
                        <a:t>1.685,6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dirty="0" smtClean="0"/>
                        <a:t>1.519,3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dirty="0" smtClean="0"/>
                        <a:t>-166,2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dirty="0" smtClean="0"/>
                        <a:t>-9,8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9737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dirty="0" smtClean="0"/>
                        <a:t>TOTAL</a:t>
                      </a:r>
                      <a:endParaRPr lang="es-ES" sz="18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8.206,3</a:t>
                      </a:r>
                      <a:endParaRPr lang="es-ES" sz="18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8.420,1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213,7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800" b="1" dirty="0" smtClean="0"/>
                        <a:t>2,6</a:t>
                      </a:r>
                      <a:endParaRPr lang="es-ES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8271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4189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251520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8604448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CuadroTexto"/>
          <p:cNvSpPr txBox="1"/>
          <p:nvPr/>
        </p:nvSpPr>
        <p:spPr>
          <a:xfrm>
            <a:off x="8820472" y="641268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8</a:t>
            </a:r>
            <a:endParaRPr lang="es-E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107504" y="620688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PARA QUÉ SE GASTA  </a:t>
            </a:r>
            <a:endParaRPr lang="es-ES" sz="3200" b="1" dirty="0">
              <a:solidFill>
                <a:srgbClr val="E51A4C"/>
              </a:solidFill>
            </a:endParaRPr>
          </a:p>
        </p:txBody>
      </p:sp>
      <p:cxnSp>
        <p:nvCxnSpPr>
          <p:cNvPr id="22" name="21 Conector recto"/>
          <p:cNvCxnSpPr/>
          <p:nvPr/>
        </p:nvCxnSpPr>
        <p:spPr>
          <a:xfrm>
            <a:off x="0" y="1124744"/>
            <a:ext cx="9164189" cy="0"/>
          </a:xfrm>
          <a:prstGeom prst="line">
            <a:avLst/>
          </a:prstGeom>
          <a:ln w="19050">
            <a:solidFill>
              <a:srgbClr val="E51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CuadroTexto"/>
          <p:cNvSpPr txBox="1"/>
          <p:nvPr/>
        </p:nvSpPr>
        <p:spPr>
          <a:xfrm>
            <a:off x="5380943" y="620688"/>
            <a:ext cx="37995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POLÍTICAS DE GASTO</a:t>
            </a:r>
            <a:endParaRPr lang="es-ES" sz="3200" b="1" dirty="0">
              <a:solidFill>
                <a:srgbClr val="E51A4C"/>
              </a:solidFill>
            </a:endParaRPr>
          </a:p>
        </p:txBody>
      </p: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530986"/>
              </p:ext>
            </p:extLst>
          </p:nvPr>
        </p:nvGraphicFramePr>
        <p:xfrm>
          <a:off x="137877" y="1556792"/>
          <a:ext cx="8898619" cy="41367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7529"/>
                <a:gridCol w="1134000"/>
                <a:gridCol w="1134485"/>
                <a:gridCol w="1134485"/>
                <a:gridCol w="1134000"/>
                <a:gridCol w="1134000"/>
                <a:gridCol w="1080120"/>
              </a:tblGrid>
              <a:tr h="567353">
                <a:tc>
                  <a:txBody>
                    <a:bodyPr/>
                    <a:lstStyle/>
                    <a:p>
                      <a:pPr algn="ctr"/>
                      <a:r>
                        <a:rPr lang="es-ES_tradnl" sz="1600" i="0" dirty="0" smtClean="0">
                          <a:solidFill>
                            <a:sysClr val="windowText" lastClr="000000"/>
                          </a:solidFill>
                        </a:rPr>
                        <a:t>PROGRAMAS</a:t>
                      </a:r>
                      <a:endParaRPr lang="es-ES" sz="1600" i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55618" marR="55618" marT="27812" marB="2781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500" dirty="0" smtClean="0">
                          <a:solidFill>
                            <a:sysClr val="windowText" lastClr="000000"/>
                          </a:solidFill>
                        </a:rPr>
                        <a:t>Presupuesto</a:t>
                      </a:r>
                    </a:p>
                    <a:p>
                      <a:pPr algn="ctr"/>
                      <a:r>
                        <a:rPr lang="es-ES_tradnl" sz="1500" dirty="0" smtClean="0">
                          <a:solidFill>
                            <a:sysClr val="windowText" lastClr="000000"/>
                          </a:solidFill>
                        </a:rPr>
                        <a:t>2015</a:t>
                      </a:r>
                      <a:endParaRPr lang="es-ES" sz="1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55618" marR="55618" marT="27812" marB="2781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500" dirty="0" smtClean="0">
                          <a:solidFill>
                            <a:sysClr val="windowText" lastClr="000000"/>
                          </a:solidFill>
                        </a:rPr>
                        <a:t>Presupuesto</a:t>
                      </a:r>
                    </a:p>
                    <a:p>
                      <a:pPr algn="ctr"/>
                      <a:r>
                        <a:rPr lang="es-ES_tradnl" sz="1500" dirty="0" smtClean="0">
                          <a:solidFill>
                            <a:sysClr val="windowText" lastClr="000000"/>
                          </a:solidFill>
                        </a:rPr>
                        <a:t>2016</a:t>
                      </a:r>
                      <a:endParaRPr lang="es-ES" sz="1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55618" marR="55618" marT="27812" marB="278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500" dirty="0" smtClean="0">
                          <a:solidFill>
                            <a:sysClr val="windowText" lastClr="000000"/>
                          </a:solidFill>
                        </a:rPr>
                        <a:t>Var.</a:t>
                      </a:r>
                      <a:r>
                        <a:rPr lang="es-ES_tradnl" sz="1500" baseline="0" dirty="0" smtClean="0">
                          <a:solidFill>
                            <a:sysClr val="windowText" lastClr="000000"/>
                          </a:solidFill>
                        </a:rPr>
                        <a:t> Absoluta 2015</a:t>
                      </a:r>
                      <a:endParaRPr lang="es-ES" sz="1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55618" marR="55618" marT="27812" marB="278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500" dirty="0" smtClean="0">
                          <a:solidFill>
                            <a:sysClr val="windowText" lastClr="000000"/>
                          </a:solidFill>
                        </a:rPr>
                        <a:t>Var. Relativa % 2015</a:t>
                      </a:r>
                      <a:endParaRPr lang="es-ES" sz="1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55618" marR="55618" marT="27812" marB="278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1A4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500" dirty="0" smtClean="0">
                          <a:solidFill>
                            <a:sysClr val="windowText" lastClr="000000"/>
                          </a:solidFill>
                        </a:rPr>
                        <a:t>Gasto real 2014</a:t>
                      </a:r>
                      <a:endParaRPr lang="es-ES" sz="15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55618" marR="55618" marT="27812" marB="2781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500" dirty="0" smtClean="0">
                          <a:solidFill>
                            <a:sysClr val="windowText" lastClr="000000"/>
                          </a:solidFill>
                        </a:rPr>
                        <a:t>Var. Relativa % 2014</a:t>
                      </a:r>
                      <a:endParaRPr lang="es-ES" sz="15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55618" marR="55618" marT="27812" marB="27812"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44815">
                <a:tc>
                  <a:txBody>
                    <a:bodyPr/>
                    <a:lstStyle/>
                    <a:p>
                      <a:pPr algn="ctr"/>
                      <a:r>
                        <a:rPr lang="es-ES_tradnl" sz="2000" b="1" dirty="0" smtClean="0"/>
                        <a:t>Agricultura</a:t>
                      </a:r>
                      <a:r>
                        <a:rPr lang="es-ES_tradnl" sz="2000" b="1" baseline="0" dirty="0" smtClean="0"/>
                        <a:t> y Medio Ambiente</a:t>
                      </a:r>
                      <a:endParaRPr lang="es-ES" sz="20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/>
                        <a:t>1.348,8</a:t>
                      </a:r>
                      <a:endParaRPr lang="es-ES" sz="20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/>
                        <a:t>1.372,4</a:t>
                      </a:r>
                      <a:endParaRPr lang="es-ES" sz="20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/>
                        <a:t>23,6</a:t>
                      </a:r>
                      <a:endParaRPr lang="es-ES" sz="20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/>
                        <a:t>1,7</a:t>
                      </a:r>
                      <a:endParaRPr lang="es-ES" sz="20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000" b="1" dirty="0" smtClean="0"/>
                        <a:t>1.185,9</a:t>
                      </a:r>
                      <a:endParaRPr lang="es-ES" sz="2000" b="1" dirty="0" smtClean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/>
                        <a:t>15,7</a:t>
                      </a:r>
                      <a:endParaRPr lang="es-ES" sz="20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 algn="ctr"/>
                      <a:r>
                        <a:rPr lang="es-ES_tradnl" sz="2000" b="1" dirty="0" smtClean="0"/>
                        <a:t>Desarrollo</a:t>
                      </a:r>
                      <a:r>
                        <a:rPr lang="es-ES_tradnl" sz="2000" b="1" baseline="0" dirty="0" smtClean="0"/>
                        <a:t> Económico y Empleo</a:t>
                      </a:r>
                      <a:endParaRPr lang="es-ES" sz="20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/>
                        <a:t>170,8</a:t>
                      </a:r>
                      <a:endParaRPr lang="es-ES" sz="20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/>
                        <a:t>245,8</a:t>
                      </a:r>
                      <a:endParaRPr lang="es-ES" sz="20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/>
                        <a:t>74,9</a:t>
                      </a:r>
                      <a:endParaRPr lang="es-ES" sz="20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/>
                        <a:t>43,8</a:t>
                      </a:r>
                      <a:endParaRPr lang="es-ES" sz="20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000" b="1" dirty="0" smtClean="0"/>
                        <a:t>134,5</a:t>
                      </a:r>
                      <a:endParaRPr lang="es-ES" sz="2000" b="1" dirty="0" smtClean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/>
                        <a:t>82,7</a:t>
                      </a:r>
                      <a:endParaRPr lang="es-ES" sz="20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298416">
                <a:tc>
                  <a:txBody>
                    <a:bodyPr/>
                    <a:lstStyle/>
                    <a:p>
                      <a:pPr algn="ctr"/>
                      <a:r>
                        <a:rPr lang="es-ES_tradnl" sz="2000" b="1" dirty="0" smtClean="0"/>
                        <a:t>Urbanismo</a:t>
                      </a:r>
                      <a:r>
                        <a:rPr lang="es-ES_tradnl" sz="2000" b="1" baseline="0" dirty="0" smtClean="0"/>
                        <a:t> e Infraestructuras Generales</a:t>
                      </a:r>
                      <a:endParaRPr lang="es-ES" sz="2000" b="1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/>
                        <a:t>257,3</a:t>
                      </a:r>
                      <a:endParaRPr lang="es-ES" sz="20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/>
                        <a:t>223,9</a:t>
                      </a:r>
                      <a:endParaRPr lang="es-ES" sz="20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/>
                        <a:t>-33,4</a:t>
                      </a:r>
                      <a:endParaRPr lang="es-ES" sz="20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/>
                        <a:t>-13,0</a:t>
                      </a:r>
                      <a:endParaRPr lang="es-ES" sz="20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000" b="1" dirty="0" smtClean="0"/>
                        <a:t>213,3</a:t>
                      </a:r>
                      <a:endParaRPr lang="es-ES" sz="2000" b="1" dirty="0" smtClean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2000" b="1" dirty="0" smtClean="0"/>
                        <a:t>4,9</a:t>
                      </a:r>
                      <a:endParaRPr lang="es-ES" sz="20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5300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89" y="28492"/>
            <a:ext cx="9164189" cy="6858000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251520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8604448" y="6381328"/>
            <a:ext cx="2160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CuadroTexto"/>
          <p:cNvSpPr txBox="1"/>
          <p:nvPr/>
        </p:nvSpPr>
        <p:spPr>
          <a:xfrm>
            <a:off x="8820472" y="641268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solidFill>
                  <a:schemeClr val="bg1">
                    <a:lumMod val="75000"/>
                  </a:schemeClr>
                </a:solidFill>
              </a:rPr>
              <a:t>9</a:t>
            </a:r>
            <a:endParaRPr lang="es-ES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22" name="21 Conector recto"/>
          <p:cNvCxnSpPr/>
          <p:nvPr/>
        </p:nvCxnSpPr>
        <p:spPr>
          <a:xfrm>
            <a:off x="0" y="1196752"/>
            <a:ext cx="9164189" cy="0"/>
          </a:xfrm>
          <a:prstGeom prst="line">
            <a:avLst/>
          </a:prstGeom>
          <a:ln w="19050">
            <a:solidFill>
              <a:srgbClr val="E51A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107504" y="683985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PARA QUÉ SE GASTA </a:t>
            </a:r>
            <a:endParaRPr lang="es-ES" sz="3200" b="1" dirty="0">
              <a:solidFill>
                <a:srgbClr val="E51A4C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236927" y="683985"/>
            <a:ext cx="37995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 smtClean="0">
                <a:solidFill>
                  <a:srgbClr val="E51A4C"/>
                </a:solidFill>
              </a:rPr>
              <a:t>POLÍTICAS DE GASTO</a:t>
            </a:r>
            <a:endParaRPr lang="es-ES" sz="3200" b="1" dirty="0">
              <a:solidFill>
                <a:srgbClr val="E51A4C"/>
              </a:solidFill>
            </a:endParaRPr>
          </a:p>
        </p:txBody>
      </p:sp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1647004"/>
              </p:ext>
            </p:extLst>
          </p:nvPr>
        </p:nvGraphicFramePr>
        <p:xfrm>
          <a:off x="611560" y="1478193"/>
          <a:ext cx="7344815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15 CuadroTexto"/>
          <p:cNvSpPr txBox="1"/>
          <p:nvPr/>
        </p:nvSpPr>
        <p:spPr>
          <a:xfrm>
            <a:off x="229298" y="630932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/>
              <a:t>Sobre gasto no financiero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607181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14821</TotalTime>
  <Words>1723</Words>
  <Application>Microsoft Office PowerPoint</Application>
  <PresentationFormat>Presentación en pantalla (4:3)</PresentationFormat>
  <Paragraphs>675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Leticia Magan Sanabria</dc:creator>
  <cp:lastModifiedBy>llms54 Leticia Magan Sanabria tfno:9252 38112</cp:lastModifiedBy>
  <cp:revision>624</cp:revision>
  <cp:lastPrinted>2016-01-19T18:11:16Z</cp:lastPrinted>
  <dcterms:created xsi:type="dcterms:W3CDTF">2016-01-17T10:38:10Z</dcterms:created>
  <dcterms:modified xsi:type="dcterms:W3CDTF">2016-02-08T19:45:49Z</dcterms:modified>
</cp:coreProperties>
</file>